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2" r:id="rId2"/>
    <p:sldMasterId id="2147483750" r:id="rId3"/>
  </p:sldMasterIdLst>
  <p:notesMasterIdLst>
    <p:notesMasterId r:id="rId24"/>
  </p:notesMasterIdLst>
  <p:sldIdLst>
    <p:sldId id="262" r:id="rId4"/>
    <p:sldId id="258" r:id="rId5"/>
    <p:sldId id="272" r:id="rId6"/>
    <p:sldId id="274" r:id="rId7"/>
    <p:sldId id="260" r:id="rId8"/>
    <p:sldId id="261" r:id="rId9"/>
    <p:sldId id="273" r:id="rId10"/>
    <p:sldId id="265" r:id="rId11"/>
    <p:sldId id="266" r:id="rId12"/>
    <p:sldId id="268" r:id="rId13"/>
    <p:sldId id="267" r:id="rId14"/>
    <p:sldId id="269" r:id="rId15"/>
    <p:sldId id="270" r:id="rId16"/>
    <p:sldId id="271" r:id="rId17"/>
    <p:sldId id="275" r:id="rId18"/>
    <p:sldId id="278" r:id="rId19"/>
    <p:sldId id="276" r:id="rId20"/>
    <p:sldId id="263" r:id="rId21"/>
    <p:sldId id="264"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63" autoAdjust="0"/>
    <p:restoredTop sz="94660"/>
  </p:normalViewPr>
  <p:slideViewPr>
    <p:cSldViewPr snapToGrid="0">
      <p:cViewPr varScale="1">
        <p:scale>
          <a:sx n="85" d="100"/>
          <a:sy n="85" d="100"/>
        </p:scale>
        <p:origin x="66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54029-03DB-4C51-B766-83CFED16E6D3}"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B58FD-781C-49C8-863F-1D2B8BF6B1A7}" type="slidenum">
              <a:rPr lang="en-IN" smtClean="0"/>
              <a:t>‹#›</a:t>
            </a:fld>
            <a:endParaRPr lang="en-IN"/>
          </a:p>
        </p:txBody>
      </p:sp>
    </p:spTree>
    <p:extLst>
      <p:ext uri="{BB962C8B-B14F-4D97-AF65-F5344CB8AC3E}">
        <p14:creationId xmlns:p14="http://schemas.microsoft.com/office/powerpoint/2010/main" val="45359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73ba5834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73ba5834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9EC17FBF-1130-B82E-8C23-D9740EAEF03B}"/>
            </a:ext>
          </a:extLst>
        </p:cNvPr>
        <p:cNvGrpSpPr/>
        <p:nvPr/>
      </p:nvGrpSpPr>
      <p:grpSpPr>
        <a:xfrm>
          <a:off x="0" y="0"/>
          <a:ext cx="0" cy="0"/>
          <a:chOff x="0" y="0"/>
          <a:chExt cx="0" cy="0"/>
        </a:xfrm>
      </p:grpSpPr>
      <p:sp>
        <p:nvSpPr>
          <p:cNvPr id="151" name="Google Shape;151;g273ba5834d5_1_0:notes">
            <a:extLst>
              <a:ext uri="{FF2B5EF4-FFF2-40B4-BE49-F238E27FC236}">
                <a16:creationId xmlns:a16="http://schemas.microsoft.com/office/drawing/2014/main" id="{60B8701A-005A-90F6-1BC6-87B2012D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73ba5834d5_1_0:notes">
            <a:extLst>
              <a:ext uri="{FF2B5EF4-FFF2-40B4-BE49-F238E27FC236}">
                <a16:creationId xmlns:a16="http://schemas.microsoft.com/office/drawing/2014/main" id="{D2EC78DA-4BBA-B914-0415-6BD340F83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081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368800" y="4365628"/>
            <a:ext cx="7103533" cy="1584325"/>
          </a:xfrm>
        </p:spPr>
        <p:txBody>
          <a:bodyPr/>
          <a:lstStyle>
            <a:lvl1pPr algn="l">
              <a:defRPr/>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719668" y="692151"/>
            <a:ext cx="5088467" cy="576263"/>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solidFill>
                  <a:schemeClr val="bg1"/>
                </a:solidFill>
                <a:latin typeface="Futura LT Book" pitchFamily="2" charset="0"/>
                <a:ea typeface="굴림" charset="-127"/>
              </a:defRPr>
            </a:lvl1pPr>
          </a:lstStyle>
          <a:p>
            <a:pPr lvl="0"/>
            <a:r>
              <a:rPr lang="en-US" noProof="0"/>
              <a:t>Click to edit Master subtitle style</a:t>
            </a:r>
            <a:endParaRPr 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88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81536" y="1336678"/>
            <a:ext cx="2783417" cy="5260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7052" y="1336678"/>
            <a:ext cx="8151283" cy="5260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35C43B5E-E68F-454E-9D79-9A7067474065}" type="slidenum">
              <a:rPr lang="ru-RU"/>
              <a:pPr/>
              <a:t>‹#›</a:t>
            </a:fld>
            <a:endParaRPr lang="ru-RU"/>
          </a:p>
        </p:txBody>
      </p:sp>
    </p:spTree>
    <p:extLst>
      <p:ext uri="{BB962C8B-B14F-4D97-AF65-F5344CB8AC3E}">
        <p14:creationId xmlns:p14="http://schemas.microsoft.com/office/powerpoint/2010/main" val="2573233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1D97D7A1-62F3-471D-A347-BA91DA12813C}" type="slidenum">
              <a:rPr lang="ru-RU"/>
              <a:pPr/>
              <a:t>‹#›</a:t>
            </a:fld>
            <a:endParaRPr lang="ru-RU"/>
          </a:p>
        </p:txBody>
      </p:sp>
    </p:spTree>
    <p:extLst>
      <p:ext uri="{BB962C8B-B14F-4D97-AF65-F5344CB8AC3E}">
        <p14:creationId xmlns:p14="http://schemas.microsoft.com/office/powerpoint/2010/main" val="825495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438E6748-0B90-40E8-9D44-242DF2FB286F}" type="slidenum">
              <a:rPr lang="ru-RU"/>
              <a:pPr/>
              <a:t>‹#›</a:t>
            </a:fld>
            <a:endParaRPr lang="ru-RU"/>
          </a:p>
        </p:txBody>
      </p:sp>
    </p:spTree>
    <p:extLst>
      <p:ext uri="{BB962C8B-B14F-4D97-AF65-F5344CB8AC3E}">
        <p14:creationId xmlns:p14="http://schemas.microsoft.com/office/powerpoint/2010/main" val="2124352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434168" y="1600206"/>
            <a:ext cx="45127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50100" y="1600206"/>
            <a:ext cx="45148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10AA6CE4-D609-49AF-AF5D-F728483B2C69}" type="slidenum">
              <a:rPr lang="ru-RU"/>
              <a:pPr/>
              <a:t>‹#›</a:t>
            </a:fld>
            <a:endParaRPr lang="ru-RU"/>
          </a:p>
        </p:txBody>
      </p:sp>
    </p:spTree>
    <p:extLst>
      <p:ext uri="{BB962C8B-B14F-4D97-AF65-F5344CB8AC3E}">
        <p14:creationId xmlns:p14="http://schemas.microsoft.com/office/powerpoint/2010/main" val="20349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ru-RU"/>
          </a:p>
        </p:txBody>
      </p:sp>
      <p:sp>
        <p:nvSpPr>
          <p:cNvPr id="8" name="Footer Placeholder 7"/>
          <p:cNvSpPr>
            <a:spLocks noGrp="1"/>
          </p:cNvSpPr>
          <p:nvPr>
            <p:ph type="ftr" sz="quarter" idx="11"/>
          </p:nvPr>
        </p:nvSpPr>
        <p:spPr/>
        <p:txBody>
          <a:bodyPr/>
          <a:lstStyle>
            <a:lvl1pPr>
              <a:defRPr/>
            </a:lvl1pPr>
          </a:lstStyle>
          <a:p>
            <a:endParaRPr lang="ru-RU"/>
          </a:p>
        </p:txBody>
      </p:sp>
      <p:sp>
        <p:nvSpPr>
          <p:cNvPr id="9" name="Slide Number Placeholder 8"/>
          <p:cNvSpPr>
            <a:spLocks noGrp="1"/>
          </p:cNvSpPr>
          <p:nvPr>
            <p:ph type="sldNum" sz="quarter" idx="12"/>
          </p:nvPr>
        </p:nvSpPr>
        <p:spPr/>
        <p:txBody>
          <a:bodyPr/>
          <a:lstStyle>
            <a:lvl1pPr>
              <a:defRPr/>
            </a:lvl1pPr>
          </a:lstStyle>
          <a:p>
            <a:fld id="{41027E2D-9834-4AA8-A2C6-977F4CB620DD}" type="slidenum">
              <a:rPr lang="ru-RU"/>
              <a:pPr/>
              <a:t>‹#›</a:t>
            </a:fld>
            <a:endParaRPr lang="ru-RU"/>
          </a:p>
        </p:txBody>
      </p:sp>
    </p:spTree>
    <p:extLst>
      <p:ext uri="{BB962C8B-B14F-4D97-AF65-F5344CB8AC3E}">
        <p14:creationId xmlns:p14="http://schemas.microsoft.com/office/powerpoint/2010/main" val="1133263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ru-RU"/>
          </a:p>
        </p:txBody>
      </p:sp>
      <p:sp>
        <p:nvSpPr>
          <p:cNvPr id="4" name="Footer Placeholder 3"/>
          <p:cNvSpPr>
            <a:spLocks noGrp="1"/>
          </p:cNvSpPr>
          <p:nvPr>
            <p:ph type="ftr" sz="quarter" idx="11"/>
          </p:nvPr>
        </p:nvSpPr>
        <p:spPr/>
        <p:txBody>
          <a:bodyPr/>
          <a:lstStyle>
            <a:lvl1pPr>
              <a:defRPr/>
            </a:lvl1pPr>
          </a:lstStyle>
          <a:p>
            <a:endParaRPr lang="ru-RU"/>
          </a:p>
        </p:txBody>
      </p:sp>
      <p:sp>
        <p:nvSpPr>
          <p:cNvPr id="5" name="Slide Number Placeholder 4"/>
          <p:cNvSpPr>
            <a:spLocks noGrp="1"/>
          </p:cNvSpPr>
          <p:nvPr>
            <p:ph type="sldNum" sz="quarter" idx="12"/>
          </p:nvPr>
        </p:nvSpPr>
        <p:spPr/>
        <p:txBody>
          <a:bodyPr/>
          <a:lstStyle>
            <a:lvl1pPr>
              <a:defRPr/>
            </a:lvl1pPr>
          </a:lstStyle>
          <a:p>
            <a:fld id="{8532C3B4-D19F-49CE-8641-C52EC7D97294}" type="slidenum">
              <a:rPr lang="ru-RU"/>
              <a:pPr/>
              <a:t>‹#›</a:t>
            </a:fld>
            <a:endParaRPr lang="ru-RU"/>
          </a:p>
        </p:txBody>
      </p:sp>
    </p:spTree>
    <p:extLst>
      <p:ext uri="{BB962C8B-B14F-4D97-AF65-F5344CB8AC3E}">
        <p14:creationId xmlns:p14="http://schemas.microsoft.com/office/powerpoint/2010/main" val="389606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p>
        </p:txBody>
      </p:sp>
      <p:sp>
        <p:nvSpPr>
          <p:cNvPr id="3" name="Footer Placeholder 2"/>
          <p:cNvSpPr>
            <a:spLocks noGrp="1"/>
          </p:cNvSpPr>
          <p:nvPr>
            <p:ph type="ftr" sz="quarter" idx="11"/>
          </p:nvPr>
        </p:nvSpPr>
        <p:spPr/>
        <p:txBody>
          <a:bodyPr/>
          <a:lstStyle>
            <a:lvl1pPr>
              <a:defRPr/>
            </a:lvl1pPr>
          </a:lstStyle>
          <a:p>
            <a:endParaRPr lang="ru-RU"/>
          </a:p>
        </p:txBody>
      </p:sp>
      <p:sp>
        <p:nvSpPr>
          <p:cNvPr id="4" name="Slide Number Placeholder 3"/>
          <p:cNvSpPr>
            <a:spLocks noGrp="1"/>
          </p:cNvSpPr>
          <p:nvPr>
            <p:ph type="sldNum" sz="quarter" idx="12"/>
          </p:nvPr>
        </p:nvSpPr>
        <p:spPr/>
        <p:txBody>
          <a:bodyPr/>
          <a:lstStyle>
            <a:lvl1pPr>
              <a:defRPr/>
            </a:lvl1pPr>
          </a:lstStyle>
          <a:p>
            <a:fld id="{5F389CC2-E3CA-4E41-91AD-F3F30B7548B3}" type="slidenum">
              <a:rPr lang="ru-RU"/>
              <a:pPr/>
              <a:t>‹#›</a:t>
            </a:fld>
            <a:endParaRPr lang="ru-RU"/>
          </a:p>
        </p:txBody>
      </p:sp>
    </p:spTree>
    <p:extLst>
      <p:ext uri="{BB962C8B-B14F-4D97-AF65-F5344CB8AC3E}">
        <p14:creationId xmlns:p14="http://schemas.microsoft.com/office/powerpoint/2010/main" val="3514052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835607B2-2645-4018-966E-96BC90923950}" type="slidenum">
              <a:rPr lang="ru-RU"/>
              <a:pPr/>
              <a:t>‹#›</a:t>
            </a:fld>
            <a:endParaRPr lang="ru-RU"/>
          </a:p>
        </p:txBody>
      </p:sp>
    </p:spTree>
    <p:extLst>
      <p:ext uri="{BB962C8B-B14F-4D97-AF65-F5344CB8AC3E}">
        <p14:creationId xmlns:p14="http://schemas.microsoft.com/office/powerpoint/2010/main" val="110400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430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C726EA4D-8ECC-4CC1-8F3F-B6F57D43371C}" type="slidenum">
              <a:rPr lang="ru-RU"/>
              <a:pPr/>
              <a:t>‹#›</a:t>
            </a:fld>
            <a:endParaRPr lang="ru-RU"/>
          </a:p>
        </p:txBody>
      </p:sp>
    </p:spTree>
    <p:extLst>
      <p:ext uri="{BB962C8B-B14F-4D97-AF65-F5344CB8AC3E}">
        <p14:creationId xmlns:p14="http://schemas.microsoft.com/office/powerpoint/2010/main" val="1330334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55FDAB58-13DA-421B-B6C1-C24546B587E7}" type="slidenum">
              <a:rPr lang="ru-RU"/>
              <a:pPr/>
              <a:t>‹#›</a:t>
            </a:fld>
            <a:endParaRPr lang="ru-RU"/>
          </a:p>
        </p:txBody>
      </p:sp>
    </p:spTree>
    <p:extLst>
      <p:ext uri="{BB962C8B-B14F-4D97-AF65-F5344CB8AC3E}">
        <p14:creationId xmlns:p14="http://schemas.microsoft.com/office/powerpoint/2010/main" val="2347053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57789" y="274645"/>
            <a:ext cx="2307167"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34172" y="274645"/>
            <a:ext cx="6720417"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213C80B5-7CA3-4246-AF71-0644122A1758}" type="slidenum">
              <a:rPr lang="ru-RU"/>
              <a:pPr/>
              <a:t>‹#›</a:t>
            </a:fld>
            <a:endParaRPr lang="ru-RU"/>
          </a:p>
        </p:txBody>
      </p:sp>
    </p:spTree>
    <p:extLst>
      <p:ext uri="{BB962C8B-B14F-4D97-AF65-F5344CB8AC3E}">
        <p14:creationId xmlns:p14="http://schemas.microsoft.com/office/powerpoint/2010/main" val="59731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44932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3"/>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3"/>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99CB88-5E1A-4FAC-892A-60949ACB1F6F}"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1974DF9-AD47-4691-BA21-BBFCE3637A9A}"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7052" y="2636838"/>
            <a:ext cx="5467349" cy="39608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2" y="2636838"/>
            <a:ext cx="5467351" cy="39608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3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25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52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20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113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353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464051" y="1336675"/>
            <a:ext cx="72009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527051" y="2636838"/>
            <a:ext cx="11137900"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r" rtl="0" eaLnBrk="1" fontAlgn="base" hangingPunct="1">
        <a:spcBef>
          <a:spcPct val="0"/>
        </a:spcBef>
        <a:spcAft>
          <a:spcPct val="0"/>
        </a:spcAft>
        <a:defRPr sz="3600">
          <a:solidFill>
            <a:srgbClr val="000000"/>
          </a:solidFill>
          <a:latin typeface="+mj-lt"/>
          <a:ea typeface="+mj-ea"/>
          <a:cs typeface="+mj-cs"/>
        </a:defRPr>
      </a:lvl1pPr>
      <a:lvl2pPr algn="r" rtl="0" eaLnBrk="1" fontAlgn="base" hangingPunct="1">
        <a:spcBef>
          <a:spcPct val="0"/>
        </a:spcBef>
        <a:spcAft>
          <a:spcPct val="0"/>
        </a:spcAft>
        <a:defRPr sz="3600">
          <a:solidFill>
            <a:srgbClr val="000000"/>
          </a:solidFill>
          <a:latin typeface="Futura LT Book" pitchFamily="2" charset="0"/>
        </a:defRPr>
      </a:lvl2pPr>
      <a:lvl3pPr algn="r" rtl="0" eaLnBrk="1" fontAlgn="base" hangingPunct="1">
        <a:spcBef>
          <a:spcPct val="0"/>
        </a:spcBef>
        <a:spcAft>
          <a:spcPct val="0"/>
        </a:spcAft>
        <a:defRPr sz="3600">
          <a:solidFill>
            <a:srgbClr val="000000"/>
          </a:solidFill>
          <a:latin typeface="Futura LT Book" pitchFamily="2" charset="0"/>
        </a:defRPr>
      </a:lvl3pPr>
      <a:lvl4pPr algn="r" rtl="0" eaLnBrk="1" fontAlgn="base" hangingPunct="1">
        <a:spcBef>
          <a:spcPct val="0"/>
        </a:spcBef>
        <a:spcAft>
          <a:spcPct val="0"/>
        </a:spcAft>
        <a:defRPr sz="3600">
          <a:solidFill>
            <a:srgbClr val="000000"/>
          </a:solidFill>
          <a:latin typeface="Futura LT Book" pitchFamily="2" charset="0"/>
        </a:defRPr>
      </a:lvl4pPr>
      <a:lvl5pPr algn="r" rtl="0" eaLnBrk="1" fontAlgn="base" hangingPunct="1">
        <a:spcBef>
          <a:spcPct val="0"/>
        </a:spcBef>
        <a:spcAft>
          <a:spcPct val="0"/>
        </a:spcAft>
        <a:defRPr sz="3600">
          <a:solidFill>
            <a:srgbClr val="000000"/>
          </a:solidFill>
          <a:latin typeface="Futura LT Book" pitchFamily="2" charset="0"/>
        </a:defRPr>
      </a:lvl5pPr>
      <a:lvl6pPr marL="457200" algn="r" rtl="0" eaLnBrk="1" fontAlgn="base" hangingPunct="1">
        <a:spcBef>
          <a:spcPct val="0"/>
        </a:spcBef>
        <a:spcAft>
          <a:spcPct val="0"/>
        </a:spcAft>
        <a:defRPr sz="3600">
          <a:solidFill>
            <a:srgbClr val="000000"/>
          </a:solidFill>
          <a:latin typeface="Futura LT Book" pitchFamily="2" charset="0"/>
        </a:defRPr>
      </a:lvl6pPr>
      <a:lvl7pPr marL="914400" algn="r" rtl="0" eaLnBrk="1" fontAlgn="base" hangingPunct="1">
        <a:spcBef>
          <a:spcPct val="0"/>
        </a:spcBef>
        <a:spcAft>
          <a:spcPct val="0"/>
        </a:spcAft>
        <a:defRPr sz="3600">
          <a:solidFill>
            <a:srgbClr val="000000"/>
          </a:solidFill>
          <a:latin typeface="Futura LT Book" pitchFamily="2" charset="0"/>
        </a:defRPr>
      </a:lvl7pPr>
      <a:lvl8pPr marL="1371600" algn="r" rtl="0" eaLnBrk="1" fontAlgn="base" hangingPunct="1">
        <a:spcBef>
          <a:spcPct val="0"/>
        </a:spcBef>
        <a:spcAft>
          <a:spcPct val="0"/>
        </a:spcAft>
        <a:defRPr sz="3600">
          <a:solidFill>
            <a:srgbClr val="000000"/>
          </a:solidFill>
          <a:latin typeface="Futura LT Book" pitchFamily="2" charset="0"/>
        </a:defRPr>
      </a:lvl8pPr>
      <a:lvl9pPr marL="1828800" algn="r" rtl="0" eaLnBrk="1" fontAlgn="base" hangingPunct="1">
        <a:spcBef>
          <a:spcPct val="0"/>
        </a:spcBef>
        <a:spcAft>
          <a:spcPct val="0"/>
        </a:spcAft>
        <a:defRPr sz="3600">
          <a:solidFill>
            <a:srgbClr val="000000"/>
          </a:solidFill>
          <a:latin typeface="Futura LT Book" pitchFamily="2" charset="0"/>
        </a:defRPr>
      </a:lvl9pPr>
    </p:titleStyle>
    <p:body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bwMode="auto">
          <a:xfrm>
            <a:off x="2446868" y="274638"/>
            <a:ext cx="913553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359427" name="Rectangle 3"/>
          <p:cNvSpPr>
            <a:spLocks noGrp="1" noChangeArrowheads="1"/>
          </p:cNvSpPr>
          <p:nvPr>
            <p:ph type="body" idx="1"/>
          </p:nvPr>
        </p:nvSpPr>
        <p:spPr bwMode="auto">
          <a:xfrm>
            <a:off x="2434167" y="1600205"/>
            <a:ext cx="92307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594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ru-RU"/>
          </a:p>
        </p:txBody>
      </p:sp>
      <p:sp>
        <p:nvSpPr>
          <p:cNvPr id="3594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ru-RU"/>
          </a:p>
        </p:txBody>
      </p:sp>
      <p:sp>
        <p:nvSpPr>
          <p:cNvPr id="3594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CB308060-C744-4D97-ACE7-E9198CDF4C88}"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eaLnBrk="1" fontAlgn="base" hangingPunct="1">
        <a:spcBef>
          <a:spcPct val="0"/>
        </a:spcBef>
        <a:spcAft>
          <a:spcPct val="0"/>
        </a:spcAft>
        <a:defRPr sz="3600">
          <a:solidFill>
            <a:srgbClr val="666666"/>
          </a:solidFill>
          <a:latin typeface="+mj-lt"/>
          <a:ea typeface="+mj-ea"/>
          <a:cs typeface="+mj-cs"/>
        </a:defRPr>
      </a:lvl1pPr>
      <a:lvl2pPr algn="l" rtl="0" eaLnBrk="1" fontAlgn="base" hangingPunct="1">
        <a:spcBef>
          <a:spcPct val="0"/>
        </a:spcBef>
        <a:spcAft>
          <a:spcPct val="0"/>
        </a:spcAft>
        <a:defRPr sz="3600">
          <a:solidFill>
            <a:srgbClr val="666666"/>
          </a:solidFill>
          <a:latin typeface="Futura LT Book" pitchFamily="2" charset="0"/>
        </a:defRPr>
      </a:lvl2pPr>
      <a:lvl3pPr algn="l" rtl="0" eaLnBrk="1" fontAlgn="base" hangingPunct="1">
        <a:spcBef>
          <a:spcPct val="0"/>
        </a:spcBef>
        <a:spcAft>
          <a:spcPct val="0"/>
        </a:spcAft>
        <a:defRPr sz="3600">
          <a:solidFill>
            <a:srgbClr val="666666"/>
          </a:solidFill>
          <a:latin typeface="Futura LT Book" pitchFamily="2" charset="0"/>
        </a:defRPr>
      </a:lvl3pPr>
      <a:lvl4pPr algn="l" rtl="0" eaLnBrk="1" fontAlgn="base" hangingPunct="1">
        <a:spcBef>
          <a:spcPct val="0"/>
        </a:spcBef>
        <a:spcAft>
          <a:spcPct val="0"/>
        </a:spcAft>
        <a:defRPr sz="3600">
          <a:solidFill>
            <a:srgbClr val="666666"/>
          </a:solidFill>
          <a:latin typeface="Futura LT Book" pitchFamily="2" charset="0"/>
        </a:defRPr>
      </a:lvl4pPr>
      <a:lvl5pPr algn="l" rtl="0" eaLnBrk="1" fontAlgn="base" hangingPunct="1">
        <a:spcBef>
          <a:spcPct val="0"/>
        </a:spcBef>
        <a:spcAft>
          <a:spcPct val="0"/>
        </a:spcAft>
        <a:defRPr sz="3600">
          <a:solidFill>
            <a:srgbClr val="666666"/>
          </a:solidFill>
          <a:latin typeface="Futura LT Book" pitchFamily="2" charset="0"/>
        </a:defRPr>
      </a:lvl5pPr>
      <a:lvl6pPr marL="457200" algn="l" rtl="0" eaLnBrk="1" fontAlgn="base" hangingPunct="1">
        <a:spcBef>
          <a:spcPct val="0"/>
        </a:spcBef>
        <a:spcAft>
          <a:spcPct val="0"/>
        </a:spcAft>
        <a:defRPr sz="3600">
          <a:solidFill>
            <a:srgbClr val="666666"/>
          </a:solidFill>
          <a:latin typeface="Futura LT Book" pitchFamily="2" charset="0"/>
        </a:defRPr>
      </a:lvl6pPr>
      <a:lvl7pPr marL="914400" algn="l" rtl="0" eaLnBrk="1" fontAlgn="base" hangingPunct="1">
        <a:spcBef>
          <a:spcPct val="0"/>
        </a:spcBef>
        <a:spcAft>
          <a:spcPct val="0"/>
        </a:spcAft>
        <a:defRPr sz="3600">
          <a:solidFill>
            <a:srgbClr val="666666"/>
          </a:solidFill>
          <a:latin typeface="Futura LT Book" pitchFamily="2" charset="0"/>
        </a:defRPr>
      </a:lvl7pPr>
      <a:lvl8pPr marL="1371600" algn="l" rtl="0" eaLnBrk="1" fontAlgn="base" hangingPunct="1">
        <a:spcBef>
          <a:spcPct val="0"/>
        </a:spcBef>
        <a:spcAft>
          <a:spcPct val="0"/>
        </a:spcAft>
        <a:defRPr sz="3600">
          <a:solidFill>
            <a:srgbClr val="666666"/>
          </a:solidFill>
          <a:latin typeface="Futura LT Book" pitchFamily="2" charset="0"/>
        </a:defRPr>
      </a:lvl8pPr>
      <a:lvl9pPr marL="1828800" algn="l" rtl="0" eaLnBrk="1" fontAlgn="base" hangingPunct="1">
        <a:spcBef>
          <a:spcPct val="0"/>
        </a:spcBef>
        <a:spcAft>
          <a:spcPct val="0"/>
        </a:spcAft>
        <a:defRPr sz="3600">
          <a:solidFill>
            <a:srgbClr val="666666"/>
          </a:solidFill>
          <a:latin typeface="Futura LT Book" pitchFamily="2" charset="0"/>
        </a:defRPr>
      </a:lvl9pPr>
    </p:titleStyle>
    <p:bodyStyle>
      <a:lvl1pPr marL="342900" indent="-342900" algn="l" rtl="0" eaLnBrk="1" fontAlgn="base" hangingPunct="1">
        <a:spcBef>
          <a:spcPct val="20000"/>
        </a:spcBef>
        <a:spcAft>
          <a:spcPct val="0"/>
        </a:spcAft>
        <a:buChar char="•"/>
        <a:defRPr sz="2000">
          <a:solidFill>
            <a:srgbClr val="666666"/>
          </a:solidFill>
          <a:latin typeface="+mn-lt"/>
          <a:ea typeface="+mn-ea"/>
          <a:cs typeface="+mn-cs"/>
        </a:defRPr>
      </a:lvl1pPr>
      <a:lvl2pPr marL="742950" indent="-285750" algn="l" rtl="0" eaLnBrk="1" fontAlgn="base" hangingPunct="1">
        <a:spcBef>
          <a:spcPct val="20000"/>
        </a:spcBef>
        <a:spcAft>
          <a:spcPct val="0"/>
        </a:spcAft>
        <a:buChar char="–"/>
        <a:defRPr sz="2000">
          <a:solidFill>
            <a:srgbClr val="666666"/>
          </a:solidFill>
          <a:latin typeface="+mn-lt"/>
        </a:defRPr>
      </a:lvl2pPr>
      <a:lvl3pPr marL="1143000" indent="-228600" algn="l" rtl="0" eaLnBrk="1" fontAlgn="base" hangingPunct="1">
        <a:spcBef>
          <a:spcPct val="20000"/>
        </a:spcBef>
        <a:spcAft>
          <a:spcPct val="0"/>
        </a:spcAft>
        <a:buChar char="•"/>
        <a:defRPr sz="2000">
          <a:solidFill>
            <a:srgbClr val="666666"/>
          </a:solidFill>
          <a:latin typeface="+mn-lt"/>
        </a:defRPr>
      </a:lvl3pPr>
      <a:lvl4pPr marL="1600200" indent="-228600" algn="l" rtl="0" eaLnBrk="1" fontAlgn="base" hangingPunct="1">
        <a:spcBef>
          <a:spcPct val="20000"/>
        </a:spcBef>
        <a:spcAft>
          <a:spcPct val="0"/>
        </a:spcAft>
        <a:buChar char="–"/>
        <a:defRPr sz="2000">
          <a:solidFill>
            <a:srgbClr val="666666"/>
          </a:solidFill>
          <a:latin typeface="+mn-lt"/>
        </a:defRPr>
      </a:lvl4pPr>
      <a:lvl5pPr marL="2057400" indent="-228600" algn="l" rtl="0" eaLnBrk="1" fontAlgn="base" hangingPunct="1">
        <a:spcBef>
          <a:spcPct val="20000"/>
        </a:spcBef>
        <a:spcAft>
          <a:spcPct val="0"/>
        </a:spcAft>
        <a:buChar char="»"/>
        <a:defRPr sz="2000">
          <a:solidFill>
            <a:srgbClr val="666666"/>
          </a:solidFill>
          <a:latin typeface="+mn-lt"/>
        </a:defRPr>
      </a:lvl5pPr>
      <a:lvl6pPr marL="2514600" indent="-228600" algn="l" rtl="0" eaLnBrk="1" fontAlgn="base" hangingPunct="1">
        <a:spcBef>
          <a:spcPct val="20000"/>
        </a:spcBef>
        <a:spcAft>
          <a:spcPct val="0"/>
        </a:spcAft>
        <a:buChar char="»"/>
        <a:defRPr sz="2000">
          <a:solidFill>
            <a:srgbClr val="666666"/>
          </a:solidFill>
          <a:latin typeface="+mn-lt"/>
        </a:defRPr>
      </a:lvl6pPr>
      <a:lvl7pPr marL="2971800" indent="-228600" algn="l" rtl="0" eaLnBrk="1" fontAlgn="base" hangingPunct="1">
        <a:spcBef>
          <a:spcPct val="20000"/>
        </a:spcBef>
        <a:spcAft>
          <a:spcPct val="0"/>
        </a:spcAft>
        <a:buChar char="»"/>
        <a:defRPr sz="2000">
          <a:solidFill>
            <a:srgbClr val="666666"/>
          </a:solidFill>
          <a:latin typeface="+mn-lt"/>
        </a:defRPr>
      </a:lvl7pPr>
      <a:lvl8pPr marL="3429000" indent="-228600" algn="l" rtl="0" eaLnBrk="1" fontAlgn="base" hangingPunct="1">
        <a:spcBef>
          <a:spcPct val="20000"/>
        </a:spcBef>
        <a:spcAft>
          <a:spcPct val="0"/>
        </a:spcAft>
        <a:buChar char="»"/>
        <a:defRPr sz="2000">
          <a:solidFill>
            <a:srgbClr val="666666"/>
          </a:solidFill>
          <a:latin typeface="+mn-lt"/>
        </a:defRPr>
      </a:lvl8pPr>
      <a:lvl9pPr marL="3886200" indent="-228600" algn="l" rtl="0" eaLnBrk="1" fontAlgn="base" hangingPunct="1">
        <a:spcBef>
          <a:spcPct val="20000"/>
        </a:spcBef>
        <a:spcAft>
          <a:spcPct val="0"/>
        </a:spcAft>
        <a:buChar char="»"/>
        <a:defRPr sz="2000">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3BB0A-C7A8-49F3-8224-2E068C0A5D4E}" type="datetimeFigureOut">
              <a:rPr lang="en-US" smtClean="0"/>
              <a:t>11/21/2024</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9A04A-4A0B-4729-98FB-C659EEACD8A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2.jpeg"/><Relationship Id="rId4" Type="http://schemas.openxmlformats.org/officeDocument/2006/relationships/image" Target="../media/image11.t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 Id="rId5" Type="http://schemas.openxmlformats.org/officeDocument/2006/relationships/slide" Target="slide1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hyperlink" Target="https://www.worldscientific.com/"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Outline_of_cryptography" TargetMode="External"/><Relationship Id="rId2" Type="http://schemas.openxmlformats.org/officeDocument/2006/relationships/hyperlink" Target="https://en.wikipedia.org/wiki/History_of_cryptography" TargetMode="External"/><Relationship Id="rId1" Type="http://schemas.openxmlformats.org/officeDocument/2006/relationships/slideLayout" Target="../slideLayouts/slideLayout24.xml"/><Relationship Id="rId6" Type="http://schemas.openxmlformats.org/officeDocument/2006/relationships/hyperlink" Target="https://www.worldscientific.com/" TargetMode="External"/><Relationship Id="rId5" Type="http://schemas.openxmlformats.org/officeDocument/2006/relationships/hyperlink" Target="https://www.sciencedirect.com/topics/computer-science/steganography" TargetMode="External"/><Relationship Id="rId4" Type="http://schemas.openxmlformats.org/officeDocument/2006/relationships/hyperlink" Target="https://plato.stanford.edu/entries/trithemi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B8DFE-07F0-7EA0-EA26-AC8FE9CE14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2E08220-BE66-F364-8D0D-FC0C3568904D}"/>
              </a:ext>
            </a:extLst>
          </p:cNvPr>
          <p:cNvSpPr txBox="1"/>
          <p:nvPr/>
        </p:nvSpPr>
        <p:spPr>
          <a:xfrm>
            <a:off x="544059" y="844899"/>
            <a:ext cx="11015663" cy="5186035"/>
          </a:xfrm>
          <a:prstGeom prst="rect">
            <a:avLst/>
          </a:prstGeom>
          <a:noFill/>
        </p:spPr>
        <p:txBody>
          <a:bodyPr wrap="square" rtlCol="0">
            <a:spAutoFit/>
          </a:bodyPr>
          <a:lstStyle/>
          <a:p>
            <a:pPr marL="0" lvl="0" indent="0" algn="just" rtl="0">
              <a:lnSpc>
                <a:spcPct val="90000"/>
              </a:lnSpc>
              <a:spcBef>
                <a:spcPts val="0"/>
              </a:spcBef>
              <a:spcAft>
                <a:spcPts val="0"/>
              </a:spcAft>
              <a:buClr>
                <a:schemeClr val="dk1"/>
              </a:buClr>
              <a:buSzPts val="3000"/>
              <a:buNone/>
            </a:pPr>
            <a:r>
              <a:rPr lang="en-IN" sz="4800" b="1" i="1" u="sng" dirty="0">
                <a:latin typeface="Times New Roman" panose="02020603050405020304" pitchFamily="18" charset="0"/>
                <a:cs typeface="Times New Roman" panose="02020603050405020304" pitchFamily="18" charset="0"/>
              </a:rPr>
              <a:t>Problem Statement:-</a:t>
            </a:r>
          </a:p>
          <a:p>
            <a:pPr marL="0" lvl="0" indent="0" algn="just" rtl="0">
              <a:lnSpc>
                <a:spcPct val="90000"/>
              </a:lnSpc>
              <a:spcBef>
                <a:spcPts val="0"/>
              </a:spcBef>
              <a:spcAft>
                <a:spcPts val="0"/>
              </a:spcAft>
              <a:buClr>
                <a:schemeClr val="dk1"/>
              </a:buClr>
              <a:buSzPts val="3000"/>
              <a:buNone/>
            </a:pPr>
            <a:endParaRPr lang="en-IN" sz="800" b="1" i="1" u="sng"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3000"/>
              <a:buNone/>
            </a:pPr>
            <a:endParaRPr lang="en-US" sz="1200" dirty="0">
              <a:latin typeface="Times New Roman" panose="02020603050405020304" pitchFamily="18" charset="0"/>
              <a:cs typeface="Times New Roman" panose="02020603050405020304" pitchFamily="18" charset="0"/>
            </a:endParaRPr>
          </a:p>
          <a:p>
            <a:pPr lvl="0" algn="just">
              <a:lnSpc>
                <a:spcPct val="90000"/>
              </a:lnSpc>
              <a:buClr>
                <a:schemeClr val="dk1"/>
              </a:buClr>
              <a:buSzPts val="3000"/>
            </a:pPr>
            <a:r>
              <a:rPr lang="en-US" sz="2400" dirty="0">
                <a:latin typeface="Times New Roman" panose="02020603050405020304" pitchFamily="18" charset="0"/>
                <a:cs typeface="Times New Roman" panose="02020603050405020304" pitchFamily="18" charset="0"/>
              </a:rPr>
              <a:t>In today's world even big giants of tech are stealing user’s data in the name of more convenient user experience, but in the world of "More Convenient User Experience" we forgot terms like privacy and confidentiality.</a:t>
            </a:r>
          </a:p>
          <a:p>
            <a:pPr lvl="0" algn="just">
              <a:lnSpc>
                <a:spcPct val="90000"/>
              </a:lnSpc>
              <a:buClr>
                <a:schemeClr val="dk1"/>
              </a:buClr>
              <a:buSzPts val="3000"/>
            </a:pPr>
            <a:endParaRPr lang="en-US" sz="2400" b="1" i="1" u="sng" dirty="0">
              <a:latin typeface="Times New Roman" panose="02020603050405020304" pitchFamily="18" charset="0"/>
              <a:ea typeface="Calibri"/>
              <a:cs typeface="Times New Roman" panose="02020603050405020304" pitchFamily="18" charset="0"/>
              <a:sym typeface="Calibri"/>
            </a:endParaRPr>
          </a:p>
          <a:p>
            <a:pPr algn="just">
              <a:lnSpc>
                <a:spcPct val="90000"/>
              </a:lnSpc>
              <a:spcBef>
                <a:spcPts val="1000"/>
              </a:spcBef>
              <a:buClr>
                <a:schemeClr val="dk1"/>
              </a:buClr>
              <a:buSzPts val="4800"/>
            </a:pPr>
            <a:r>
              <a:rPr lang="en-US" sz="4800" b="1" i="1" u="sng" dirty="0">
                <a:latin typeface="Times New Roman" panose="02020603050405020304" pitchFamily="18" charset="0"/>
                <a:ea typeface="Calibri"/>
                <a:cs typeface="Times New Roman" panose="02020603050405020304" pitchFamily="18" charset="0"/>
                <a:sym typeface="Calibri"/>
              </a:rPr>
              <a:t>Solution Proposed:-</a:t>
            </a:r>
          </a:p>
          <a:p>
            <a:pPr algn="just">
              <a:lnSpc>
                <a:spcPct val="90000"/>
              </a:lnSpc>
              <a:spcBef>
                <a:spcPts val="1000"/>
              </a:spcBef>
              <a:buClr>
                <a:schemeClr val="dk1"/>
              </a:buClr>
              <a:buSzPts val="4800"/>
            </a:pPr>
            <a:endParaRPr lang="en-US" sz="800" b="1" i="1" u="sng" dirty="0">
              <a:solidFill>
                <a:srgbClr val="0D0D0D"/>
              </a:solidFill>
              <a:latin typeface="Times New Roman" panose="02020603050405020304" pitchFamily="18" charset="0"/>
              <a:ea typeface="Calibri"/>
              <a:cs typeface="Times New Roman" panose="02020603050405020304" pitchFamily="18" charset="0"/>
              <a:sym typeface="Calibri"/>
            </a:endParaRPr>
          </a:p>
          <a:p>
            <a:pPr algn="just">
              <a:lnSpc>
                <a:spcPct val="90000"/>
              </a:lnSpc>
              <a:spcBef>
                <a:spcPts val="1000"/>
              </a:spcBef>
              <a:buClr>
                <a:schemeClr val="dk1"/>
              </a:buClr>
              <a:buSzPts val="4800"/>
            </a:pPr>
            <a:r>
              <a:rPr lang="en-US" sz="2400" dirty="0">
                <a:solidFill>
                  <a:srgbClr val="0D0D0D"/>
                </a:solidFill>
                <a:latin typeface="Times New Roman" panose="02020603050405020304" pitchFamily="18" charset="0"/>
                <a:cs typeface="Times New Roman" panose="02020603050405020304" pitchFamily="18" charset="0"/>
              </a:rPr>
              <a:t>This is an information security project where the sender will send a message which will be encrypted and embedded in an Image provided by the sender and the receiver will be able to see those images in his/her inbox .The details of the sender will be disclosed after retrieval &amp; decryption of the message from the image. Once the receiver will read the message it'll be deleted automatically for a traceless conversation.</a:t>
            </a:r>
            <a:endParaRPr lang="en-IN" dirty="0"/>
          </a:p>
        </p:txBody>
      </p:sp>
    </p:spTree>
    <p:extLst>
      <p:ext uri="{BB962C8B-B14F-4D97-AF65-F5344CB8AC3E}">
        <p14:creationId xmlns:p14="http://schemas.microsoft.com/office/powerpoint/2010/main" val="711383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CEDF-C520-CCA2-B655-55658A33999D}"/>
            </a:ext>
          </a:extLst>
        </p:cNvPr>
        <p:cNvGrpSpPr/>
        <p:nvPr/>
      </p:nvGrpSpPr>
      <p:grpSpPr>
        <a:xfrm>
          <a:off x="0" y="0"/>
          <a:ext cx="0" cy="0"/>
          <a:chOff x="0" y="0"/>
          <a:chExt cx="0" cy="0"/>
        </a:xfrm>
      </p:grpSpPr>
      <p:sp>
        <p:nvSpPr>
          <p:cNvPr id="5" name="Google Shape;142;p6">
            <a:extLst>
              <a:ext uri="{FF2B5EF4-FFF2-40B4-BE49-F238E27FC236}">
                <a16:creationId xmlns:a16="http://schemas.microsoft.com/office/drawing/2014/main" id="{57AB0F34-F4E2-6D8A-597E-31E4C7DB9B34}"/>
              </a:ext>
            </a:extLst>
          </p:cNvPr>
          <p:cNvSpPr txBox="1"/>
          <p:nvPr/>
        </p:nvSpPr>
        <p:spPr>
          <a:xfrm>
            <a:off x="0" y="-340659"/>
            <a:ext cx="6239435"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a:p>
            <a:pPr marL="0" marR="0" lvl="0" indent="0" algn="just" rtl="0">
              <a:spcBef>
                <a:spcPts val="1200"/>
              </a:spcBef>
              <a:spcAft>
                <a:spcPts val="0"/>
              </a:spcAft>
              <a:buClr>
                <a:schemeClr val="dk1"/>
              </a:buClr>
              <a:buSzPts val="4000"/>
              <a:buFont typeface="Calibri"/>
              <a:buNone/>
            </a:pPr>
            <a:r>
              <a:rPr lang="en-US" sz="4000" b="1" dirty="0">
                <a:latin typeface="Times New Roman" pitchFamily="18" charset="0"/>
                <a:cs typeface="Times New Roman" pitchFamily="18" charset="0"/>
              </a:rPr>
              <a:t>Message Sending Window:</a:t>
            </a:r>
          </a:p>
        </p:txBody>
      </p:sp>
      <p:pic>
        <p:nvPicPr>
          <p:cNvPr id="4" name="Picture 3">
            <a:extLst>
              <a:ext uri="{FF2B5EF4-FFF2-40B4-BE49-F238E27FC236}">
                <a16:creationId xmlns:a16="http://schemas.microsoft.com/office/drawing/2014/main" id="{DEB7E957-D123-C114-D9CD-54B92148E94E}"/>
              </a:ext>
            </a:extLst>
          </p:cNvPr>
          <p:cNvPicPr>
            <a:picLocks noChangeAspect="1"/>
          </p:cNvPicPr>
          <p:nvPr/>
        </p:nvPicPr>
        <p:blipFill>
          <a:blip r:embed="rId2"/>
          <a:stretch>
            <a:fillRect/>
          </a:stretch>
        </p:blipFill>
        <p:spPr>
          <a:xfrm>
            <a:off x="2389472" y="1410848"/>
            <a:ext cx="6875171" cy="5324299"/>
          </a:xfrm>
          <a:prstGeom prst="rect">
            <a:avLst/>
          </a:prstGeom>
        </p:spPr>
      </p:pic>
    </p:spTree>
    <p:extLst>
      <p:ext uri="{BB962C8B-B14F-4D97-AF65-F5344CB8AC3E}">
        <p14:creationId xmlns:p14="http://schemas.microsoft.com/office/powerpoint/2010/main" val="333514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684244" y="-701566"/>
            <a:ext cx="10823511"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a:p>
            <a:pPr marL="0" marR="0" lvl="0" indent="0" algn="just" rtl="0">
              <a:spcBef>
                <a:spcPts val="1200"/>
              </a:spcBef>
              <a:spcAft>
                <a:spcPts val="0"/>
              </a:spcAft>
              <a:buClr>
                <a:schemeClr val="dk1"/>
              </a:buClr>
              <a:buSzPts val="4000"/>
              <a:buFont typeface="Calibri"/>
              <a:buNone/>
            </a:pPr>
            <a:r>
              <a:rPr lang="en-US" sz="4000" b="1" dirty="0">
                <a:latin typeface="Times New Roman" pitchFamily="18" charset="0"/>
                <a:cs typeface="Times New Roman" pitchFamily="18" charset="0"/>
              </a:rPr>
              <a:t>Inbox:</a:t>
            </a:r>
          </a:p>
        </p:txBody>
      </p:sp>
      <p:pic>
        <p:nvPicPr>
          <p:cNvPr id="6" name="Picture 5" descr="MainFeed.jpg"/>
          <p:cNvPicPr>
            <a:picLocks noChangeAspect="1"/>
          </p:cNvPicPr>
          <p:nvPr/>
        </p:nvPicPr>
        <p:blipFill>
          <a:blip r:embed="rId2"/>
          <a:stretch>
            <a:fillRect/>
          </a:stretch>
        </p:blipFill>
        <p:spPr>
          <a:xfrm>
            <a:off x="1468721" y="929609"/>
            <a:ext cx="8150408" cy="5563614"/>
          </a:xfrm>
          <a:prstGeom prst="rect">
            <a:avLst/>
          </a:prstGeom>
        </p:spPr>
      </p:pic>
    </p:spTree>
    <p:extLst>
      <p:ext uri="{BB962C8B-B14F-4D97-AF65-F5344CB8AC3E}">
        <p14:creationId xmlns:p14="http://schemas.microsoft.com/office/powerpoint/2010/main" val="143209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E87A8-9981-1981-4643-191BCF00EDF7}"/>
            </a:ext>
          </a:extLst>
        </p:cNvPr>
        <p:cNvGrpSpPr/>
        <p:nvPr/>
      </p:nvGrpSpPr>
      <p:grpSpPr>
        <a:xfrm>
          <a:off x="0" y="0"/>
          <a:ext cx="0" cy="0"/>
          <a:chOff x="0" y="0"/>
          <a:chExt cx="0" cy="0"/>
        </a:xfrm>
      </p:grpSpPr>
      <p:sp>
        <p:nvSpPr>
          <p:cNvPr id="5" name="Google Shape;142;p6">
            <a:extLst>
              <a:ext uri="{FF2B5EF4-FFF2-40B4-BE49-F238E27FC236}">
                <a16:creationId xmlns:a16="http://schemas.microsoft.com/office/drawing/2014/main" id="{4BC105DF-B0FE-8B47-A552-CABB70DCA86C}"/>
              </a:ext>
            </a:extLst>
          </p:cNvPr>
          <p:cNvSpPr txBox="1"/>
          <p:nvPr/>
        </p:nvSpPr>
        <p:spPr>
          <a:xfrm>
            <a:off x="58650" y="-735106"/>
            <a:ext cx="6239435" cy="1631175"/>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a:p>
            <a:pPr marL="0" marR="0" lvl="0" indent="0" algn="just" rtl="0">
              <a:spcBef>
                <a:spcPts val="1200"/>
              </a:spcBef>
              <a:spcAft>
                <a:spcPts val="0"/>
              </a:spcAft>
              <a:buClr>
                <a:schemeClr val="dk1"/>
              </a:buClr>
              <a:buSzPts val="4000"/>
              <a:buFont typeface="Calibri"/>
              <a:buNone/>
            </a:pPr>
            <a:r>
              <a:rPr lang="en-US" sz="4000" b="1" dirty="0">
                <a:latin typeface="Times New Roman" pitchFamily="18" charset="0"/>
                <a:cs typeface="Times New Roman" pitchFamily="18" charset="0"/>
              </a:rPr>
              <a:t>Decryption Window:</a:t>
            </a:r>
          </a:p>
        </p:txBody>
      </p:sp>
      <p:pic>
        <p:nvPicPr>
          <p:cNvPr id="3" name="Picture 2">
            <a:extLst>
              <a:ext uri="{FF2B5EF4-FFF2-40B4-BE49-F238E27FC236}">
                <a16:creationId xmlns:a16="http://schemas.microsoft.com/office/drawing/2014/main" id="{09D9F815-1D57-BB4B-A34F-FDDC6F6CEC4A}"/>
              </a:ext>
            </a:extLst>
          </p:cNvPr>
          <p:cNvPicPr>
            <a:picLocks noChangeAspect="1"/>
          </p:cNvPicPr>
          <p:nvPr/>
        </p:nvPicPr>
        <p:blipFill>
          <a:blip r:embed="rId2"/>
          <a:stretch>
            <a:fillRect/>
          </a:stretch>
        </p:blipFill>
        <p:spPr>
          <a:xfrm>
            <a:off x="1941238" y="896069"/>
            <a:ext cx="7534456" cy="5834865"/>
          </a:xfrm>
          <a:prstGeom prst="rect">
            <a:avLst/>
          </a:prstGeom>
        </p:spPr>
      </p:pic>
    </p:spTree>
    <p:extLst>
      <p:ext uri="{BB962C8B-B14F-4D97-AF65-F5344CB8AC3E}">
        <p14:creationId xmlns:p14="http://schemas.microsoft.com/office/powerpoint/2010/main" val="64140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6" name="Picture 15">
            <a:extLst>
              <a:ext uri="{FF2B5EF4-FFF2-40B4-BE49-F238E27FC236}">
                <a16:creationId xmlns:a16="http://schemas.microsoft.com/office/drawing/2014/main" id="{D7EF30B3-9165-946D-3B96-510CAF310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020" y="4085598"/>
            <a:ext cx="3517241" cy="2637931"/>
          </a:xfrm>
          <a:prstGeom prst="rect">
            <a:avLst/>
          </a:prstGeom>
        </p:spPr>
      </p:pic>
      <p:pic>
        <p:nvPicPr>
          <p:cNvPr id="14" name="Picture 13">
            <a:extLst>
              <a:ext uri="{FF2B5EF4-FFF2-40B4-BE49-F238E27FC236}">
                <a16:creationId xmlns:a16="http://schemas.microsoft.com/office/drawing/2014/main" id="{7EAD69C0-BB61-235E-BA8D-4F505D145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37" y="3957607"/>
            <a:ext cx="3687896" cy="2765922"/>
          </a:xfrm>
          <a:prstGeom prst="rect">
            <a:avLst/>
          </a:prstGeom>
        </p:spPr>
      </p:pic>
      <p:sp>
        <p:nvSpPr>
          <p:cNvPr id="6" name="TextBox 5">
            <a:extLst>
              <a:ext uri="{FF2B5EF4-FFF2-40B4-BE49-F238E27FC236}">
                <a16:creationId xmlns:a16="http://schemas.microsoft.com/office/drawing/2014/main" id="{7967A9F6-2758-3A83-E1CF-4127F07E0490}"/>
              </a:ext>
            </a:extLst>
          </p:cNvPr>
          <p:cNvSpPr txBox="1"/>
          <p:nvPr/>
        </p:nvSpPr>
        <p:spPr>
          <a:xfrm>
            <a:off x="1573717" y="547656"/>
            <a:ext cx="2514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Cover Image</a:t>
            </a:r>
          </a:p>
        </p:txBody>
      </p:sp>
      <p:sp>
        <p:nvSpPr>
          <p:cNvPr id="8" name="TextBox 7">
            <a:extLst>
              <a:ext uri="{FF2B5EF4-FFF2-40B4-BE49-F238E27FC236}">
                <a16:creationId xmlns:a16="http://schemas.microsoft.com/office/drawing/2014/main" id="{DF8FF62C-E640-569F-8F5E-3D2EAC31BF12}"/>
              </a:ext>
            </a:extLst>
          </p:cNvPr>
          <p:cNvSpPr txBox="1"/>
          <p:nvPr/>
        </p:nvSpPr>
        <p:spPr>
          <a:xfrm>
            <a:off x="6846385" y="547656"/>
            <a:ext cx="2514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Stego Image</a:t>
            </a:r>
          </a:p>
        </p:txBody>
      </p:sp>
      <p:sp>
        <p:nvSpPr>
          <p:cNvPr id="9" name="TextBox 8">
            <a:extLst>
              <a:ext uri="{FF2B5EF4-FFF2-40B4-BE49-F238E27FC236}">
                <a16:creationId xmlns:a16="http://schemas.microsoft.com/office/drawing/2014/main" id="{C68BEFB3-32CC-4AC7-CF7F-E04FE5885F3E}"/>
              </a:ext>
            </a:extLst>
          </p:cNvPr>
          <p:cNvSpPr txBox="1"/>
          <p:nvPr/>
        </p:nvSpPr>
        <p:spPr>
          <a:xfrm>
            <a:off x="792667" y="3878286"/>
            <a:ext cx="40767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Histogram of Cover image</a:t>
            </a:r>
          </a:p>
        </p:txBody>
      </p:sp>
      <p:sp>
        <p:nvSpPr>
          <p:cNvPr id="10" name="TextBox 9">
            <a:extLst>
              <a:ext uri="{FF2B5EF4-FFF2-40B4-BE49-F238E27FC236}">
                <a16:creationId xmlns:a16="http://schemas.microsoft.com/office/drawing/2014/main" id="{351DCC4B-7987-FEFD-333F-044526284369}"/>
              </a:ext>
            </a:extLst>
          </p:cNvPr>
          <p:cNvSpPr txBox="1"/>
          <p:nvPr/>
        </p:nvSpPr>
        <p:spPr>
          <a:xfrm>
            <a:off x="6259738" y="3936197"/>
            <a:ext cx="40767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Histogram of Stego image</a:t>
            </a:r>
          </a:p>
        </p:txBody>
      </p:sp>
      <p:sp>
        <p:nvSpPr>
          <p:cNvPr id="2" name="TextBox 1">
            <a:extLst>
              <a:ext uri="{FF2B5EF4-FFF2-40B4-BE49-F238E27FC236}">
                <a16:creationId xmlns:a16="http://schemas.microsoft.com/office/drawing/2014/main" id="{94CAC20A-D914-5DC5-D0C2-135B30CC7514}"/>
              </a:ext>
            </a:extLst>
          </p:cNvPr>
          <p:cNvSpPr txBox="1"/>
          <p:nvPr/>
        </p:nvSpPr>
        <p:spPr>
          <a:xfrm>
            <a:off x="242047" y="134471"/>
            <a:ext cx="3388659" cy="461665"/>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Experimental Result:</a:t>
            </a:r>
          </a:p>
        </p:txBody>
      </p:sp>
      <p:pic>
        <p:nvPicPr>
          <p:cNvPr id="7" name="Picture 6">
            <a:extLst>
              <a:ext uri="{FF2B5EF4-FFF2-40B4-BE49-F238E27FC236}">
                <a16:creationId xmlns:a16="http://schemas.microsoft.com/office/drawing/2014/main" id="{01AA3049-02B3-8839-DA63-9E066688A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391" y="1008123"/>
            <a:ext cx="2644588" cy="2784922"/>
          </a:xfrm>
          <a:prstGeom prst="rect">
            <a:avLst/>
          </a:prstGeom>
        </p:spPr>
      </p:pic>
      <p:pic>
        <p:nvPicPr>
          <p:cNvPr id="12" name="Picture 11">
            <a:extLst>
              <a:ext uri="{FF2B5EF4-FFF2-40B4-BE49-F238E27FC236}">
                <a16:creationId xmlns:a16="http://schemas.microsoft.com/office/drawing/2014/main" id="{65F7FC0D-FC19-DF55-83AA-F79D1FDD4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664" y="1008123"/>
            <a:ext cx="2644588" cy="27849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BCD552E-E3E4-525C-A835-1B23FA14955A}"/>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49FB632-D1B4-9F49-B8F7-84A3BC62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552" y="3982307"/>
            <a:ext cx="3730498" cy="2797873"/>
          </a:xfrm>
          <a:prstGeom prst="rect">
            <a:avLst/>
          </a:prstGeom>
        </p:spPr>
      </p:pic>
      <p:pic>
        <p:nvPicPr>
          <p:cNvPr id="21" name="Picture 20">
            <a:extLst>
              <a:ext uri="{FF2B5EF4-FFF2-40B4-BE49-F238E27FC236}">
                <a16:creationId xmlns:a16="http://schemas.microsoft.com/office/drawing/2014/main" id="{A1845BD0-7879-E87D-F434-088C910E5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67" y="4096555"/>
            <a:ext cx="3425839" cy="2569379"/>
          </a:xfrm>
          <a:prstGeom prst="rect">
            <a:avLst/>
          </a:prstGeom>
        </p:spPr>
      </p:pic>
      <p:sp>
        <p:nvSpPr>
          <p:cNvPr id="6" name="TextBox 5">
            <a:extLst>
              <a:ext uri="{FF2B5EF4-FFF2-40B4-BE49-F238E27FC236}">
                <a16:creationId xmlns:a16="http://schemas.microsoft.com/office/drawing/2014/main" id="{F398AA64-1D7B-81F2-72D6-3E5630C98E73}"/>
              </a:ext>
            </a:extLst>
          </p:cNvPr>
          <p:cNvSpPr txBox="1"/>
          <p:nvPr/>
        </p:nvSpPr>
        <p:spPr>
          <a:xfrm>
            <a:off x="1346200" y="220133"/>
            <a:ext cx="2514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Cover Image</a:t>
            </a:r>
          </a:p>
        </p:txBody>
      </p:sp>
      <p:sp>
        <p:nvSpPr>
          <p:cNvPr id="8" name="TextBox 7">
            <a:extLst>
              <a:ext uri="{FF2B5EF4-FFF2-40B4-BE49-F238E27FC236}">
                <a16:creationId xmlns:a16="http://schemas.microsoft.com/office/drawing/2014/main" id="{D076232C-36EA-2A4C-9EC1-D0EB93F2193A}"/>
              </a:ext>
            </a:extLst>
          </p:cNvPr>
          <p:cNvSpPr txBox="1"/>
          <p:nvPr/>
        </p:nvSpPr>
        <p:spPr>
          <a:xfrm>
            <a:off x="6594925" y="212455"/>
            <a:ext cx="25146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Stego Image</a:t>
            </a:r>
          </a:p>
        </p:txBody>
      </p:sp>
      <p:sp>
        <p:nvSpPr>
          <p:cNvPr id="9" name="TextBox 8">
            <a:extLst>
              <a:ext uri="{FF2B5EF4-FFF2-40B4-BE49-F238E27FC236}">
                <a16:creationId xmlns:a16="http://schemas.microsoft.com/office/drawing/2014/main" id="{A24BAD13-529E-EEDA-7199-BB4E7746444F}"/>
              </a:ext>
            </a:extLst>
          </p:cNvPr>
          <p:cNvSpPr txBox="1"/>
          <p:nvPr/>
        </p:nvSpPr>
        <p:spPr>
          <a:xfrm>
            <a:off x="792667" y="3803816"/>
            <a:ext cx="40767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Histogram of Cover image</a:t>
            </a:r>
          </a:p>
        </p:txBody>
      </p:sp>
      <p:sp>
        <p:nvSpPr>
          <p:cNvPr id="10" name="TextBox 9">
            <a:extLst>
              <a:ext uri="{FF2B5EF4-FFF2-40B4-BE49-F238E27FC236}">
                <a16:creationId xmlns:a16="http://schemas.microsoft.com/office/drawing/2014/main" id="{2D98BC9C-1A5F-3B29-2429-24C1A3198050}"/>
              </a:ext>
            </a:extLst>
          </p:cNvPr>
          <p:cNvSpPr txBox="1"/>
          <p:nvPr/>
        </p:nvSpPr>
        <p:spPr>
          <a:xfrm>
            <a:off x="5913552" y="3803815"/>
            <a:ext cx="40767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Histogram of Stego image</a:t>
            </a:r>
          </a:p>
        </p:txBody>
      </p:sp>
      <p:pic>
        <p:nvPicPr>
          <p:cNvPr id="13" name="Picture 12">
            <a:extLst>
              <a:ext uri="{FF2B5EF4-FFF2-40B4-BE49-F238E27FC236}">
                <a16:creationId xmlns:a16="http://schemas.microsoft.com/office/drawing/2014/main" id="{A5669078-EE5B-00CC-C85F-8F71996AB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200" y="735675"/>
            <a:ext cx="2085975" cy="3048000"/>
          </a:xfrm>
          <a:prstGeom prst="rect">
            <a:avLst/>
          </a:prstGeom>
        </p:spPr>
      </p:pic>
      <p:pic>
        <p:nvPicPr>
          <p:cNvPr id="15" name="Picture 14">
            <a:extLst>
              <a:ext uri="{FF2B5EF4-FFF2-40B4-BE49-F238E27FC236}">
                <a16:creationId xmlns:a16="http://schemas.microsoft.com/office/drawing/2014/main" id="{9C622896-4B73-8788-D72B-E02C85F230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3851" y="755814"/>
            <a:ext cx="2085976" cy="3048001"/>
          </a:xfrm>
          <a:prstGeom prst="rect">
            <a:avLst/>
          </a:prstGeom>
        </p:spPr>
      </p:pic>
    </p:spTree>
    <p:extLst>
      <p:ext uri="{BB962C8B-B14F-4D97-AF65-F5344CB8AC3E}">
        <p14:creationId xmlns:p14="http://schemas.microsoft.com/office/powerpoint/2010/main" val="159461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50553-C22B-80C7-9433-2B6B240FF1FA}"/>
              </a:ext>
            </a:extLst>
          </p:cNvPr>
          <p:cNvPicPr>
            <a:picLocks noChangeAspect="1"/>
          </p:cNvPicPr>
          <p:nvPr/>
        </p:nvPicPr>
        <p:blipFill>
          <a:blip r:embed="rId2"/>
          <a:stretch>
            <a:fillRect/>
          </a:stretch>
        </p:blipFill>
        <p:spPr>
          <a:xfrm>
            <a:off x="27470" y="1326776"/>
            <a:ext cx="10855683" cy="5464612"/>
          </a:xfrm>
          <a:prstGeom prst="rect">
            <a:avLst/>
          </a:prstGeom>
        </p:spPr>
      </p:pic>
      <p:sp>
        <p:nvSpPr>
          <p:cNvPr id="4" name="TextBox 3">
            <a:extLst>
              <a:ext uri="{FF2B5EF4-FFF2-40B4-BE49-F238E27FC236}">
                <a16:creationId xmlns:a16="http://schemas.microsoft.com/office/drawing/2014/main" id="{88D464EB-99C2-A64F-2559-F7725FDF79C6}"/>
              </a:ext>
            </a:extLst>
          </p:cNvPr>
          <p:cNvSpPr txBox="1"/>
          <p:nvPr/>
        </p:nvSpPr>
        <p:spPr>
          <a:xfrm>
            <a:off x="80680" y="295836"/>
            <a:ext cx="6633883"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Result in </a:t>
            </a:r>
          </a:p>
          <a:p>
            <a:r>
              <a:rPr lang="en-IN" sz="2800" dirty="0">
                <a:latin typeface="Times New Roman" panose="02020603050405020304" pitchFamily="18" charset="0"/>
                <a:cs typeface="Times New Roman" panose="02020603050405020304" pitchFamily="18" charset="0"/>
              </a:rPr>
              <a:t>Traditional Steganography Testing:</a:t>
            </a:r>
          </a:p>
        </p:txBody>
      </p:sp>
    </p:spTree>
    <p:extLst>
      <p:ext uri="{BB962C8B-B14F-4D97-AF65-F5344CB8AC3E}">
        <p14:creationId xmlns:p14="http://schemas.microsoft.com/office/powerpoint/2010/main" val="1697760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AA7DCD-42A0-66C3-C12F-A1B37123845B}"/>
              </a:ext>
            </a:extLst>
          </p:cNvPr>
          <p:cNvPicPr>
            <a:picLocks noChangeAspect="1"/>
          </p:cNvPicPr>
          <p:nvPr/>
        </p:nvPicPr>
        <p:blipFill>
          <a:blip r:embed="rId2"/>
          <a:stretch>
            <a:fillRect/>
          </a:stretch>
        </p:blipFill>
        <p:spPr>
          <a:xfrm>
            <a:off x="0" y="5551131"/>
            <a:ext cx="8040222" cy="1305107"/>
          </a:xfrm>
          <a:prstGeom prst="rect">
            <a:avLst/>
          </a:prstGeom>
        </p:spPr>
      </p:pic>
      <p:sp>
        <p:nvSpPr>
          <p:cNvPr id="6" name="TextBox 5">
            <a:extLst>
              <a:ext uri="{FF2B5EF4-FFF2-40B4-BE49-F238E27FC236}">
                <a16:creationId xmlns:a16="http://schemas.microsoft.com/office/drawing/2014/main" id="{B9DE5983-2E7A-013E-3559-63E40F7336BE}"/>
              </a:ext>
            </a:extLst>
          </p:cNvPr>
          <p:cNvSpPr txBox="1"/>
          <p:nvPr/>
        </p:nvSpPr>
        <p:spPr>
          <a:xfrm>
            <a:off x="94689" y="352761"/>
            <a:ext cx="6633883"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Time Complexity</a:t>
            </a:r>
          </a:p>
          <a:p>
            <a:r>
              <a:rPr lang="en-IN" sz="2800" dirty="0">
                <a:latin typeface="Times New Roman" panose="02020603050405020304" pitchFamily="18" charset="0"/>
                <a:cs typeface="Times New Roman" panose="02020603050405020304" pitchFamily="18" charset="0"/>
              </a:rPr>
              <a:t>To break our algorithm:</a:t>
            </a:r>
          </a:p>
        </p:txBody>
      </p:sp>
      <p:pic>
        <p:nvPicPr>
          <p:cNvPr id="9" name="Picture 8">
            <a:extLst>
              <a:ext uri="{FF2B5EF4-FFF2-40B4-BE49-F238E27FC236}">
                <a16:creationId xmlns:a16="http://schemas.microsoft.com/office/drawing/2014/main" id="{16446268-B350-14AD-B5D6-9EC6EF0697E2}"/>
              </a:ext>
            </a:extLst>
          </p:cNvPr>
          <p:cNvPicPr>
            <a:picLocks noChangeAspect="1"/>
          </p:cNvPicPr>
          <p:nvPr/>
        </p:nvPicPr>
        <p:blipFill>
          <a:blip r:embed="rId3"/>
          <a:stretch>
            <a:fillRect/>
          </a:stretch>
        </p:blipFill>
        <p:spPr>
          <a:xfrm>
            <a:off x="4437528" y="0"/>
            <a:ext cx="7754472" cy="4478292"/>
          </a:xfrm>
          <a:prstGeom prst="rect">
            <a:avLst/>
          </a:prstGeom>
        </p:spPr>
      </p:pic>
      <p:sp>
        <p:nvSpPr>
          <p:cNvPr id="4" name="TextBox 3">
            <a:extLst>
              <a:ext uri="{FF2B5EF4-FFF2-40B4-BE49-F238E27FC236}">
                <a16:creationId xmlns:a16="http://schemas.microsoft.com/office/drawing/2014/main" id="{0E12A6C7-FB9A-202F-46DB-468F5D6D1F81}"/>
              </a:ext>
            </a:extLst>
          </p:cNvPr>
          <p:cNvSpPr txBox="1"/>
          <p:nvPr/>
        </p:nvSpPr>
        <p:spPr>
          <a:xfrm>
            <a:off x="-75641" y="4537658"/>
            <a:ext cx="6633883"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Time Complexity</a:t>
            </a:r>
          </a:p>
          <a:p>
            <a:r>
              <a:rPr lang="en-IN" sz="2800" dirty="0">
                <a:latin typeface="Times New Roman" panose="02020603050405020304" pitchFamily="18" charset="0"/>
                <a:cs typeface="Times New Roman" panose="02020603050405020304" pitchFamily="18" charset="0"/>
              </a:rPr>
              <a:t>To break AES-256:</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7658C4-0F98-AB58-28CE-301ED513B9FF}"/>
                  </a:ext>
                </a:extLst>
              </p:cNvPr>
              <p:cNvSpPr txBox="1"/>
              <p:nvPr/>
            </p:nvSpPr>
            <p:spPr>
              <a:xfrm>
                <a:off x="197223" y="1613646"/>
                <a:ext cx="4034118" cy="719556"/>
              </a:xfrm>
              <a:prstGeom prst="rect">
                <a:avLst/>
              </a:prstGeom>
              <a:noFill/>
            </p:spPr>
            <p:txBody>
              <a:bodyPr wrap="square" rtlCol="0">
                <a:spAutoFit/>
              </a:bodyPr>
              <a:lstStyle/>
              <a:p>
                <a:r>
                  <a:rPr lang="en-IN" sz="2000" b="1" dirty="0"/>
                  <a:t>For 10 mb image Total Time Complexity will me O(</a:t>
                </a:r>
                <a14:m>
                  <m:oMath xmlns:m="http://schemas.openxmlformats.org/officeDocument/2006/math">
                    <m:sSup>
                      <m:sSupPr>
                        <m:ctrlPr>
                          <a:rPr lang="pt-BR" sz="2000" b="1" i="1">
                            <a:latin typeface="Cambria Math" panose="02040503050406030204" pitchFamily="18" charset="0"/>
                          </a:rPr>
                        </m:ctrlPr>
                      </m:sSupPr>
                      <m:e>
                        <m:r>
                          <a:rPr lang="en-IN" sz="2000" b="1" i="1" smtClean="0">
                            <a:latin typeface="Cambria Math" panose="02040503050406030204" pitchFamily="18" charset="0"/>
                          </a:rPr>
                          <m:t>𝒂</m:t>
                        </m:r>
                      </m:e>
                      <m:sup>
                        <m:r>
                          <a:rPr lang="en-IN" sz="2000" b="1" i="1" smtClean="0">
                            <a:latin typeface="Cambria Math" panose="02040503050406030204" pitchFamily="18" charset="0"/>
                          </a:rPr>
                          <m:t>𝒌</m:t>
                        </m:r>
                      </m:sup>
                    </m:sSup>
                  </m:oMath>
                </a14:m>
                <a:r>
                  <a:rPr lang="en-IN" sz="2000" b="1" dirty="0"/>
                  <a:t>+</a:t>
                </a:r>
                <a14:m>
                  <m:oMath xmlns:m="http://schemas.openxmlformats.org/officeDocument/2006/math">
                    <m:sSup>
                      <m:sSupPr>
                        <m:ctrlPr>
                          <a:rPr lang="pt-BR" sz="2000" b="1" i="1" smtClean="0">
                            <a:latin typeface="Cambria Math" panose="02040503050406030204" pitchFamily="18" charset="0"/>
                          </a:rPr>
                        </m:ctrlPr>
                      </m:sSupPr>
                      <m:e>
                        <m:r>
                          <a:rPr lang="en-IN" sz="2000" b="1" i="1" smtClean="0">
                            <a:latin typeface="Cambria Math" panose="02040503050406030204" pitchFamily="18" charset="0"/>
                          </a:rPr>
                          <m:t>𝟐</m:t>
                        </m:r>
                      </m:e>
                      <m:sup>
                        <m:r>
                          <a:rPr lang="en-IN" sz="2000" b="1" i="1" smtClean="0">
                            <a:latin typeface="Cambria Math" panose="02040503050406030204" pitchFamily="18" charset="0"/>
                          </a:rPr>
                          <m:t>𝟐𝟎</m:t>
                        </m:r>
                      </m:sup>
                    </m:sSup>
                  </m:oMath>
                </a14:m>
                <a:r>
                  <a:rPr lang="en-IN" sz="2000" b="1" dirty="0"/>
                  <a:t>)</a:t>
                </a:r>
              </a:p>
            </p:txBody>
          </p:sp>
        </mc:Choice>
        <mc:Fallback xmlns="">
          <p:sp>
            <p:nvSpPr>
              <p:cNvPr id="5" name="TextBox 4">
                <a:extLst>
                  <a:ext uri="{FF2B5EF4-FFF2-40B4-BE49-F238E27FC236}">
                    <a16:creationId xmlns:a16="http://schemas.microsoft.com/office/drawing/2014/main" id="{477658C4-0F98-AB58-28CE-301ED513B9FF}"/>
                  </a:ext>
                </a:extLst>
              </p:cNvPr>
              <p:cNvSpPr txBox="1">
                <a:spLocks noRot="1" noChangeAspect="1" noMove="1" noResize="1" noEditPoints="1" noAdjustHandles="1" noChangeArrowheads="1" noChangeShapeType="1" noTextEdit="1"/>
              </p:cNvSpPr>
              <p:nvPr/>
            </p:nvSpPr>
            <p:spPr>
              <a:xfrm>
                <a:off x="197223" y="1613646"/>
                <a:ext cx="4034118" cy="719556"/>
              </a:xfrm>
              <a:prstGeom prst="rect">
                <a:avLst/>
              </a:prstGeom>
              <a:blipFill>
                <a:blip r:embed="rId4"/>
                <a:stretch>
                  <a:fillRect l="-1511" t="-5085" b="-14407"/>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932A265C-6D56-3095-60A1-E3BE296497EB}"/>
              </a:ext>
            </a:extLst>
          </p:cNvPr>
          <p:cNvSpPr txBox="1"/>
          <p:nvPr/>
        </p:nvSpPr>
        <p:spPr>
          <a:xfrm>
            <a:off x="3411630" y="293395"/>
            <a:ext cx="6199094" cy="369332"/>
          </a:xfrm>
          <a:prstGeom prst="rect">
            <a:avLst/>
          </a:prstGeom>
          <a:noFill/>
        </p:spPr>
        <p:txBody>
          <a:bodyPr wrap="square">
            <a:spAutoFit/>
          </a:bodyPr>
          <a:lstStyle/>
          <a:p>
            <a:r>
              <a:rPr lang="en-IN" dirty="0">
                <a:hlinkClick r:id="rId5" action="ppaction://hlinksldjump"/>
              </a:rPr>
              <a:t>1,2</a:t>
            </a:r>
            <a:endParaRPr lang="en-IN" dirty="0"/>
          </a:p>
        </p:txBody>
      </p:sp>
    </p:spTree>
    <p:extLst>
      <p:ext uri="{BB962C8B-B14F-4D97-AF65-F5344CB8AC3E}">
        <p14:creationId xmlns:p14="http://schemas.microsoft.com/office/powerpoint/2010/main" val="346018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F2DD631-5DB5-86DD-C7FD-9410E13F2C92}"/>
              </a:ext>
            </a:extLst>
          </p:cNvPr>
          <p:cNvGraphicFramePr>
            <a:graphicFrameLocks noGrp="1"/>
          </p:cNvGraphicFramePr>
          <p:nvPr/>
        </p:nvGraphicFramePr>
        <p:xfrm>
          <a:off x="170329" y="1057835"/>
          <a:ext cx="11734800" cy="5620871"/>
        </p:xfrm>
        <a:graphic>
          <a:graphicData uri="http://schemas.openxmlformats.org/drawingml/2006/table">
            <a:tbl>
              <a:tblPr/>
              <a:tblGrid>
                <a:gridCol w="11734800">
                  <a:extLst>
                    <a:ext uri="{9D8B030D-6E8A-4147-A177-3AD203B41FA5}">
                      <a16:colId xmlns:a16="http://schemas.microsoft.com/office/drawing/2014/main" val="2129522255"/>
                    </a:ext>
                  </a:extLst>
                </a:gridCol>
              </a:tblGrid>
              <a:tr h="5620871">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833491628"/>
                  </a:ext>
                </a:extLst>
              </a:tr>
            </a:tbl>
          </a:graphicData>
        </a:graphic>
      </p:graphicFrame>
      <p:sp>
        <p:nvSpPr>
          <p:cNvPr id="3" name="Rectangle 1">
            <a:extLst>
              <a:ext uri="{FF2B5EF4-FFF2-40B4-BE49-F238E27FC236}">
                <a16:creationId xmlns:a16="http://schemas.microsoft.com/office/drawing/2014/main" id="{9A6EFB3B-A78F-1BDD-1F47-1739F69458AD}"/>
              </a:ext>
            </a:extLst>
          </p:cNvPr>
          <p:cNvSpPr>
            <a:spLocks noChangeArrowheads="1"/>
          </p:cNvSpPr>
          <p:nvPr/>
        </p:nvSpPr>
        <p:spPr bwMode="auto">
          <a:xfrm>
            <a:off x="143995" y="233401"/>
            <a:ext cx="13434293"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Comparison with Traditional Steganography Techniques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32AB74B-788A-70E6-A3B7-A8D23DF4752C}"/>
              </a:ext>
            </a:extLst>
          </p:cNvPr>
          <p:cNvGraphicFramePr>
            <a:graphicFrameLocks noGrp="1"/>
          </p:cNvGraphicFramePr>
          <p:nvPr>
            <p:extLst>
              <p:ext uri="{D42A27DB-BD31-4B8C-83A1-F6EECF244321}">
                <p14:modId xmlns:p14="http://schemas.microsoft.com/office/powerpoint/2010/main" val="737958986"/>
              </p:ext>
            </p:extLst>
          </p:nvPr>
        </p:nvGraphicFramePr>
        <p:xfrm>
          <a:off x="170329" y="1057835"/>
          <a:ext cx="11734800" cy="5620869"/>
        </p:xfrm>
        <a:graphic>
          <a:graphicData uri="http://schemas.openxmlformats.org/drawingml/2006/table">
            <a:tbl>
              <a:tblPr>
                <a:tableStyleId>{5DA37D80-6434-44D0-A028-1B22A696006F}</a:tableStyleId>
              </a:tblPr>
              <a:tblGrid>
                <a:gridCol w="2922583">
                  <a:extLst>
                    <a:ext uri="{9D8B030D-6E8A-4147-A177-3AD203B41FA5}">
                      <a16:colId xmlns:a16="http://schemas.microsoft.com/office/drawing/2014/main" val="487625685"/>
                    </a:ext>
                  </a:extLst>
                </a:gridCol>
                <a:gridCol w="2922583">
                  <a:extLst>
                    <a:ext uri="{9D8B030D-6E8A-4147-A177-3AD203B41FA5}">
                      <a16:colId xmlns:a16="http://schemas.microsoft.com/office/drawing/2014/main" val="2861637613"/>
                    </a:ext>
                  </a:extLst>
                </a:gridCol>
                <a:gridCol w="2922583">
                  <a:extLst>
                    <a:ext uri="{9D8B030D-6E8A-4147-A177-3AD203B41FA5}">
                      <a16:colId xmlns:a16="http://schemas.microsoft.com/office/drawing/2014/main" val="1533600010"/>
                    </a:ext>
                  </a:extLst>
                </a:gridCol>
                <a:gridCol w="2967051">
                  <a:extLst>
                    <a:ext uri="{9D8B030D-6E8A-4147-A177-3AD203B41FA5}">
                      <a16:colId xmlns:a16="http://schemas.microsoft.com/office/drawing/2014/main" val="1651184139"/>
                    </a:ext>
                  </a:extLst>
                </a:gridCol>
              </a:tblGrid>
              <a:tr h="771492">
                <a:tc>
                  <a:txBody>
                    <a:bodyPr/>
                    <a:lstStyle/>
                    <a:p>
                      <a:r>
                        <a:rPr lang="en-IN" sz="1600" b="1" dirty="0">
                          <a:latin typeface="Times New Roman" panose="02020603050405020304" pitchFamily="18" charset="0"/>
                          <a:cs typeface="Times New Roman" panose="02020603050405020304" pitchFamily="18" charset="0"/>
                        </a:rPr>
                        <a:t>Feature</a:t>
                      </a:r>
                    </a:p>
                  </a:txBody>
                  <a:tcPr marL="88744" marR="88744" marT="44372" marB="44372" anchor="ctr"/>
                </a:tc>
                <a:tc>
                  <a:txBody>
                    <a:bodyPr/>
                    <a:lstStyle/>
                    <a:p>
                      <a:r>
                        <a:rPr lang="en-IN" sz="1600" b="1" dirty="0">
                          <a:latin typeface="Times New Roman" panose="02020603050405020304" pitchFamily="18" charset="0"/>
                          <a:cs typeface="Times New Roman" panose="02020603050405020304" pitchFamily="18" charset="0"/>
                        </a:rPr>
                        <a:t>Provided</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Algorithm</a:t>
                      </a:r>
                    </a:p>
                  </a:txBody>
                  <a:tcPr marL="88744" marR="88744" marT="44372" marB="44372" anchor="ctr"/>
                </a:tc>
                <a:tc>
                  <a:txBody>
                    <a:bodyPr/>
                    <a:lstStyle/>
                    <a:p>
                      <a:r>
                        <a:rPr lang="en-IN" sz="1600" b="1" dirty="0">
                          <a:latin typeface="Times New Roman" panose="02020603050405020304" pitchFamily="18" charset="0"/>
                          <a:cs typeface="Times New Roman" panose="02020603050405020304" pitchFamily="18" charset="0"/>
                        </a:rPr>
                        <a:t>Traditional LSB Steganography</a:t>
                      </a:r>
                    </a:p>
                  </a:txBody>
                  <a:tcPr marL="88744" marR="88744" marT="44372" marB="44372" anchor="ctr"/>
                </a:tc>
                <a:tc>
                  <a:txBody>
                    <a:bodyPr/>
                    <a:lstStyle/>
                    <a:p>
                      <a:r>
                        <a:rPr lang="en-IN" sz="1600" b="1" dirty="0">
                          <a:latin typeface="Times New Roman" panose="02020603050405020304" pitchFamily="18" charset="0"/>
                          <a:cs typeface="Times New Roman" panose="02020603050405020304" pitchFamily="18" charset="0"/>
                        </a:rPr>
                        <a:t>DCT-Based Steganography</a:t>
                      </a:r>
                    </a:p>
                  </a:txBody>
                  <a:tcPr marL="88744" marR="88744" marT="44372" marB="44372" anchor="ctr"/>
                </a:tc>
                <a:extLst>
                  <a:ext uri="{0D108BD9-81ED-4DB2-BD59-A6C34878D82A}">
                    <a16:rowId xmlns:a16="http://schemas.microsoft.com/office/drawing/2014/main" val="490604872"/>
                  </a:ext>
                </a:extLst>
              </a:tr>
              <a:tr h="1102131">
                <a:tc>
                  <a:txBody>
                    <a:bodyPr/>
                    <a:lstStyle/>
                    <a:p>
                      <a:r>
                        <a:rPr lang="en-IN" sz="1600" b="1" dirty="0">
                          <a:latin typeface="Times New Roman" panose="02020603050405020304" pitchFamily="18" charset="0"/>
                          <a:cs typeface="Times New Roman" panose="02020603050405020304" pitchFamily="18" charset="0"/>
                        </a:rPr>
                        <a:t>Embedding</a:t>
                      </a:r>
                      <a:endParaRPr lang="en-IN" sz="1600" dirty="0">
                        <a:latin typeface="Times New Roman" panose="02020603050405020304" pitchFamily="18" charset="0"/>
                        <a:cs typeface="Times New Roman" panose="02020603050405020304" pitchFamily="18" charset="0"/>
                      </a:endParaRPr>
                    </a:p>
                  </a:txBody>
                  <a:tcPr marL="88744" marR="88744" marT="44372" marB="44372" anchor="ctr"/>
                </a:tc>
                <a:tc>
                  <a:txBody>
                    <a:bodyPr/>
                    <a:lstStyle/>
                    <a:p>
                      <a:r>
                        <a:rPr lang="en-US" sz="1600">
                          <a:latin typeface="Times New Roman" panose="02020603050405020304" pitchFamily="18" charset="0"/>
                          <a:cs typeface="Times New Roman" panose="02020603050405020304" pitchFamily="18" charset="0"/>
                        </a:rPr>
                        <a:t>Embeds binary data into LSBs of the blue channel.</a:t>
                      </a:r>
                    </a:p>
                  </a:txBody>
                  <a:tcPr marL="88744" marR="88744" marT="44372" marB="44372" anchor="ctr"/>
                </a:tc>
                <a:tc>
                  <a:txBody>
                    <a:bodyPr/>
                    <a:lstStyle/>
                    <a:p>
                      <a:r>
                        <a:rPr lang="en-US" sz="1600">
                          <a:latin typeface="Times New Roman" panose="02020603050405020304" pitchFamily="18" charset="0"/>
                          <a:cs typeface="Times New Roman" panose="02020603050405020304" pitchFamily="18" charset="0"/>
                        </a:rPr>
                        <a:t>Embeds into LSBs of RGB or grayscale channels.</a:t>
                      </a:r>
                    </a:p>
                  </a:txBody>
                  <a:tcPr marL="88744" marR="88744" marT="44372" marB="44372" anchor="ctr"/>
                </a:tc>
                <a:tc>
                  <a:txBody>
                    <a:bodyPr/>
                    <a:lstStyle/>
                    <a:p>
                      <a:r>
                        <a:rPr lang="en-US" sz="1600" dirty="0">
                          <a:latin typeface="Times New Roman" panose="02020603050405020304" pitchFamily="18" charset="0"/>
                          <a:cs typeface="Times New Roman" panose="02020603050405020304" pitchFamily="18" charset="0"/>
                        </a:rPr>
                        <a:t>Modifies coefficients in Discrete Cosine Transform blocks.</a:t>
                      </a:r>
                    </a:p>
                  </a:txBody>
                  <a:tcPr marL="88744" marR="88744" marT="44372" marB="44372" anchor="ctr"/>
                </a:tc>
                <a:extLst>
                  <a:ext uri="{0D108BD9-81ED-4DB2-BD59-A6C34878D82A}">
                    <a16:rowId xmlns:a16="http://schemas.microsoft.com/office/drawing/2014/main" val="326579465"/>
                  </a:ext>
                </a:extLst>
              </a:tr>
              <a:tr h="1102131">
                <a:tc>
                  <a:txBody>
                    <a:bodyPr/>
                    <a:lstStyle/>
                    <a:p>
                      <a:r>
                        <a:rPr lang="en-IN" sz="1600" b="1" dirty="0">
                          <a:latin typeface="Times New Roman" panose="02020603050405020304" pitchFamily="18" charset="0"/>
                          <a:cs typeface="Times New Roman" panose="02020603050405020304" pitchFamily="18" charset="0"/>
                        </a:rPr>
                        <a:t>Robustness</a:t>
                      </a:r>
                      <a:endParaRPr lang="en-IN" sz="1600" dirty="0">
                        <a:latin typeface="Times New Roman" panose="02020603050405020304" pitchFamily="18" charset="0"/>
                        <a:cs typeface="Times New Roman" panose="02020603050405020304" pitchFamily="18" charset="0"/>
                      </a:endParaRPr>
                    </a:p>
                  </a:txBody>
                  <a:tcPr marL="88744" marR="88744" marT="44372" marB="44372" anchor="ctr"/>
                </a:tc>
                <a:tc>
                  <a:txBody>
                    <a:bodyPr/>
                    <a:lstStyle/>
                    <a:p>
                      <a:r>
                        <a:rPr lang="en-US" sz="1600" dirty="0">
                          <a:latin typeface="Times New Roman" panose="02020603050405020304" pitchFamily="18" charset="0"/>
                          <a:cs typeface="Times New Roman" panose="02020603050405020304" pitchFamily="18" charset="0"/>
                        </a:rPr>
                        <a:t>Vulnerable to noise and compression artifacts.</a:t>
                      </a:r>
                    </a:p>
                  </a:txBody>
                  <a:tcPr marL="88744" marR="88744" marT="44372" marB="44372" anchor="ctr"/>
                </a:tc>
                <a:tc>
                  <a:txBody>
                    <a:bodyPr/>
                    <a:lstStyle/>
                    <a:p>
                      <a:r>
                        <a:rPr lang="en-IN" sz="1600" dirty="0">
                          <a:latin typeface="Times New Roman" panose="02020603050405020304" pitchFamily="18" charset="0"/>
                          <a:cs typeface="Times New Roman" panose="02020603050405020304" pitchFamily="18" charset="0"/>
                        </a:rPr>
                        <a:t>Similar vulnerabilities.</a:t>
                      </a:r>
                    </a:p>
                  </a:txBody>
                  <a:tcPr marL="88744" marR="88744" marT="44372" marB="44372" anchor="ctr"/>
                </a:tc>
                <a:tc>
                  <a:txBody>
                    <a:bodyPr/>
                    <a:lstStyle/>
                    <a:p>
                      <a:r>
                        <a:rPr lang="en-US" sz="1600" dirty="0">
                          <a:latin typeface="Times New Roman" panose="02020603050405020304" pitchFamily="18" charset="0"/>
                          <a:cs typeface="Times New Roman" panose="02020603050405020304" pitchFamily="18" charset="0"/>
                        </a:rPr>
                        <a:t>More robust to compression and tampering.</a:t>
                      </a:r>
                    </a:p>
                  </a:txBody>
                  <a:tcPr marL="88744" marR="88744" marT="44372" marB="44372" anchor="ctr"/>
                </a:tc>
                <a:extLst>
                  <a:ext uri="{0D108BD9-81ED-4DB2-BD59-A6C34878D82A}">
                    <a16:rowId xmlns:a16="http://schemas.microsoft.com/office/drawing/2014/main" val="2454126664"/>
                  </a:ext>
                </a:extLst>
              </a:tr>
              <a:tr h="1102131">
                <a:tc>
                  <a:txBody>
                    <a:bodyPr/>
                    <a:lstStyle/>
                    <a:p>
                      <a:r>
                        <a:rPr lang="en-IN" sz="1600" b="1">
                          <a:latin typeface="Times New Roman" panose="02020603050405020304" pitchFamily="18" charset="0"/>
                          <a:cs typeface="Times New Roman" panose="02020603050405020304" pitchFamily="18" charset="0"/>
                        </a:rPr>
                        <a:t>Detection Difficulty</a:t>
                      </a:r>
                      <a:endParaRPr lang="en-IN" sz="1600">
                        <a:latin typeface="Times New Roman" panose="02020603050405020304" pitchFamily="18" charset="0"/>
                        <a:cs typeface="Times New Roman" panose="02020603050405020304" pitchFamily="18" charset="0"/>
                      </a:endParaRPr>
                    </a:p>
                  </a:txBody>
                  <a:tcPr marL="88744" marR="88744" marT="44372" marB="44372" anchor="ctr"/>
                </a:tc>
                <a:tc>
                  <a:txBody>
                    <a:bodyPr/>
                    <a:lstStyle/>
                    <a:p>
                      <a:r>
                        <a:rPr lang="en-US" sz="1600" dirty="0">
                          <a:highlight>
                            <a:srgbClr val="FFFF00"/>
                          </a:highlight>
                          <a:latin typeface="Times New Roman" panose="02020603050405020304" pitchFamily="18" charset="0"/>
                          <a:cs typeface="Times New Roman" panose="02020603050405020304" pitchFamily="18" charset="0"/>
                        </a:rPr>
                        <a:t>Moderate, as pattern cycling adds slight complexity.</a:t>
                      </a:r>
                    </a:p>
                  </a:txBody>
                  <a:tcPr marL="88744" marR="88744" marT="44372" marB="44372" anchor="ctr"/>
                </a:tc>
                <a:tc>
                  <a:txBody>
                    <a:bodyPr/>
                    <a:lstStyle/>
                    <a:p>
                      <a:r>
                        <a:rPr lang="en-US" sz="1600" dirty="0">
                          <a:highlight>
                            <a:srgbClr val="FFFF00"/>
                          </a:highlight>
                          <a:latin typeface="Times New Roman" panose="02020603050405020304" pitchFamily="18" charset="0"/>
                          <a:cs typeface="Times New Roman" panose="02020603050405020304" pitchFamily="18" charset="0"/>
                        </a:rPr>
                        <a:t>Easy to detect with statistical analysis.</a:t>
                      </a:r>
                    </a:p>
                  </a:txBody>
                  <a:tcPr marL="88744" marR="88744" marT="44372" marB="44372" anchor="ctr"/>
                </a:tc>
                <a:tc>
                  <a:txBody>
                    <a:bodyPr/>
                    <a:lstStyle/>
                    <a:p>
                      <a:r>
                        <a:rPr lang="en-US" sz="1600" dirty="0">
                          <a:latin typeface="Times New Roman" panose="02020603050405020304" pitchFamily="18" charset="0"/>
                          <a:cs typeface="Times New Roman" panose="02020603050405020304" pitchFamily="18" charset="0"/>
                        </a:rPr>
                        <a:t>Harder to detect with statistical methods.</a:t>
                      </a:r>
                    </a:p>
                  </a:txBody>
                  <a:tcPr marL="88744" marR="88744" marT="44372" marB="44372" anchor="ctr"/>
                </a:tc>
                <a:extLst>
                  <a:ext uri="{0D108BD9-81ED-4DB2-BD59-A6C34878D82A}">
                    <a16:rowId xmlns:a16="http://schemas.microsoft.com/office/drawing/2014/main" val="1704079574"/>
                  </a:ext>
                </a:extLst>
              </a:tr>
              <a:tr h="771492">
                <a:tc>
                  <a:txBody>
                    <a:bodyPr/>
                    <a:lstStyle/>
                    <a:p>
                      <a:r>
                        <a:rPr lang="en-IN" sz="1600" b="1" dirty="0">
                          <a:latin typeface="Times New Roman" panose="02020603050405020304" pitchFamily="18" charset="0"/>
                          <a:cs typeface="Times New Roman" panose="02020603050405020304" pitchFamily="18" charset="0"/>
                        </a:rPr>
                        <a:t>Capacity</a:t>
                      </a:r>
                      <a:endParaRPr lang="en-IN" sz="1600" dirty="0">
                        <a:latin typeface="Times New Roman" panose="02020603050405020304" pitchFamily="18" charset="0"/>
                        <a:cs typeface="Times New Roman" panose="02020603050405020304" pitchFamily="18" charset="0"/>
                      </a:endParaRPr>
                    </a:p>
                  </a:txBody>
                  <a:tcPr marL="88744" marR="88744" marT="44372" marB="44372" anchor="ctr"/>
                </a:tc>
                <a:tc>
                  <a:txBody>
                    <a:bodyPr/>
                    <a:lstStyle/>
                    <a:p>
                      <a:r>
                        <a:rPr lang="en-US" sz="1600" dirty="0">
                          <a:highlight>
                            <a:srgbClr val="FFFF00"/>
                          </a:highlight>
                          <a:latin typeface="Times New Roman" panose="02020603050405020304" pitchFamily="18" charset="0"/>
                          <a:cs typeface="Times New Roman" panose="02020603050405020304" pitchFamily="18" charset="0"/>
                        </a:rPr>
                        <a:t>Max Message size is One third of image size</a:t>
                      </a:r>
                      <a:r>
                        <a:rPr lang="en-US" sz="1600" dirty="0">
                          <a:latin typeface="Times New Roman" panose="02020603050405020304" pitchFamily="18" charset="0"/>
                          <a:cs typeface="Times New Roman" panose="02020603050405020304" pitchFamily="18" charset="0"/>
                        </a:rPr>
                        <a:t>.</a:t>
                      </a:r>
                    </a:p>
                  </a:txBody>
                  <a:tcPr marL="88744" marR="88744" marT="44372" marB="44372" anchor="ctr"/>
                </a:tc>
                <a:tc>
                  <a:txBody>
                    <a:bodyPr/>
                    <a:lstStyle/>
                    <a:p>
                      <a:r>
                        <a:rPr lang="en-IN" sz="1600">
                          <a:latin typeface="Times New Roman" panose="02020603050405020304" pitchFamily="18" charset="0"/>
                          <a:cs typeface="Times New Roman" panose="02020603050405020304" pitchFamily="18" charset="0"/>
                        </a:rPr>
                        <a:t>Limited by image size.</a:t>
                      </a:r>
                    </a:p>
                  </a:txBody>
                  <a:tcPr marL="88744" marR="88744" marT="44372" marB="44372" anchor="ctr"/>
                </a:tc>
                <a:tc>
                  <a:txBody>
                    <a:bodyPr/>
                    <a:lstStyle/>
                    <a:p>
                      <a:r>
                        <a:rPr lang="en-US" sz="1600" dirty="0">
                          <a:highlight>
                            <a:srgbClr val="FFFF00"/>
                          </a:highlight>
                          <a:latin typeface="Times New Roman" panose="02020603050405020304" pitchFamily="18" charset="0"/>
                          <a:cs typeface="Times New Roman" panose="02020603050405020304" pitchFamily="18" charset="0"/>
                        </a:rPr>
                        <a:t>Depends on compression level; usually lower.</a:t>
                      </a:r>
                    </a:p>
                  </a:txBody>
                  <a:tcPr marL="88744" marR="88744" marT="44372" marB="44372" anchor="ctr"/>
                </a:tc>
                <a:extLst>
                  <a:ext uri="{0D108BD9-81ED-4DB2-BD59-A6C34878D82A}">
                    <a16:rowId xmlns:a16="http://schemas.microsoft.com/office/drawing/2014/main" val="1898942223"/>
                  </a:ext>
                </a:extLst>
              </a:tr>
              <a:tr h="771492">
                <a:tc>
                  <a:txBody>
                    <a:bodyPr/>
                    <a:lstStyle/>
                    <a:p>
                      <a:r>
                        <a:rPr lang="en-IN" sz="1600" b="1" dirty="0">
                          <a:latin typeface="Times New Roman" panose="02020603050405020304" pitchFamily="18" charset="0"/>
                          <a:cs typeface="Times New Roman" panose="02020603050405020304" pitchFamily="18" charset="0"/>
                        </a:rPr>
                        <a:t>Performance</a:t>
                      </a:r>
                      <a:endParaRPr lang="en-IN" sz="1600" dirty="0">
                        <a:latin typeface="Times New Roman" panose="02020603050405020304" pitchFamily="18" charset="0"/>
                        <a:cs typeface="Times New Roman" panose="02020603050405020304" pitchFamily="18" charset="0"/>
                      </a:endParaRPr>
                    </a:p>
                  </a:txBody>
                  <a:tcPr marL="88744" marR="88744" marT="44372" marB="44372" anchor="ctr"/>
                </a:tc>
                <a:tc>
                  <a:txBody>
                    <a:bodyPr/>
                    <a:lstStyle/>
                    <a:p>
                      <a:r>
                        <a:rPr lang="en-IN" sz="1600" dirty="0">
                          <a:highlight>
                            <a:srgbClr val="FFFF00"/>
                          </a:highlight>
                          <a:latin typeface="Times New Roman" panose="02020603050405020304" pitchFamily="18" charset="0"/>
                          <a:cs typeface="Times New Roman" panose="02020603050405020304" pitchFamily="18" charset="0"/>
                        </a:rPr>
                        <a:t>Fast due to simplicity</a:t>
                      </a:r>
                      <a:r>
                        <a:rPr lang="en-IN" sz="1600" dirty="0">
                          <a:latin typeface="Times New Roman" panose="02020603050405020304" pitchFamily="18" charset="0"/>
                          <a:cs typeface="Times New Roman" panose="02020603050405020304" pitchFamily="18" charset="0"/>
                        </a:rPr>
                        <a:t>.</a:t>
                      </a:r>
                    </a:p>
                  </a:txBody>
                  <a:tcPr marL="88744" marR="88744" marT="44372" marB="44372" anchor="ctr"/>
                </a:tc>
                <a:tc>
                  <a:txBody>
                    <a:bodyPr/>
                    <a:lstStyle/>
                    <a:p>
                      <a:r>
                        <a:rPr lang="en-IN" sz="1600" dirty="0">
                          <a:latin typeface="Times New Roman" panose="02020603050405020304" pitchFamily="18" charset="0"/>
                          <a:cs typeface="Times New Roman" panose="02020603050405020304" pitchFamily="18" charset="0"/>
                        </a:rPr>
                        <a:t>Similar performance.</a:t>
                      </a:r>
                    </a:p>
                  </a:txBody>
                  <a:tcPr marL="88744" marR="88744" marT="44372" marB="44372" anchor="ctr"/>
                </a:tc>
                <a:tc>
                  <a:txBody>
                    <a:bodyPr/>
                    <a:lstStyle/>
                    <a:p>
                      <a:r>
                        <a:rPr lang="en-US" sz="1600" dirty="0">
                          <a:highlight>
                            <a:srgbClr val="FFFF00"/>
                          </a:highlight>
                          <a:latin typeface="Times New Roman" panose="02020603050405020304" pitchFamily="18" charset="0"/>
                          <a:cs typeface="Times New Roman" panose="02020603050405020304" pitchFamily="18" charset="0"/>
                        </a:rPr>
                        <a:t>Slower due to transform-domain operations</a:t>
                      </a:r>
                      <a:r>
                        <a:rPr lang="en-US" sz="1600" dirty="0">
                          <a:latin typeface="Times New Roman" panose="02020603050405020304" pitchFamily="18" charset="0"/>
                          <a:cs typeface="Times New Roman" panose="02020603050405020304" pitchFamily="18" charset="0"/>
                        </a:rPr>
                        <a:t>.</a:t>
                      </a:r>
                    </a:p>
                  </a:txBody>
                  <a:tcPr marL="88744" marR="88744" marT="44372" marB="44372" anchor="ctr"/>
                </a:tc>
                <a:extLst>
                  <a:ext uri="{0D108BD9-81ED-4DB2-BD59-A6C34878D82A}">
                    <a16:rowId xmlns:a16="http://schemas.microsoft.com/office/drawing/2014/main" val="2424738582"/>
                  </a:ext>
                </a:extLst>
              </a:tr>
            </a:tbl>
          </a:graphicData>
        </a:graphic>
      </p:graphicFrame>
      <p:sp>
        <p:nvSpPr>
          <p:cNvPr id="5" name="TextBox 4">
            <a:hlinkClick r:id="rId2" action="ppaction://hlinksldjump"/>
            <a:extLst>
              <a:ext uri="{FF2B5EF4-FFF2-40B4-BE49-F238E27FC236}">
                <a16:creationId xmlns:a16="http://schemas.microsoft.com/office/drawing/2014/main" id="{D42CA242-6223-8735-5D8D-5382DCFDA981}"/>
              </a:ext>
            </a:extLst>
          </p:cNvPr>
          <p:cNvSpPr txBox="1"/>
          <p:nvPr/>
        </p:nvSpPr>
        <p:spPr>
          <a:xfrm>
            <a:off x="11546542" y="664288"/>
            <a:ext cx="501464" cy="646331"/>
          </a:xfrm>
          <a:prstGeom prst="rect">
            <a:avLst/>
          </a:prstGeom>
          <a:noFill/>
        </p:spPr>
        <p:txBody>
          <a:bodyPr wrap="square" rtlCol="0">
            <a:spAutoFit/>
          </a:bodyPr>
          <a:lstStyle/>
          <a:p>
            <a:r>
              <a:rPr lang="en-IN" dirty="0">
                <a:solidFill>
                  <a:schemeClr val="accent1"/>
                </a:solidFill>
              </a:rPr>
              <a:t>3,4</a:t>
            </a:r>
          </a:p>
          <a:p>
            <a:endParaRPr lang="en-IN" dirty="0">
              <a:solidFill>
                <a:schemeClr val="accent1"/>
              </a:solidFill>
            </a:endParaRPr>
          </a:p>
        </p:txBody>
      </p:sp>
    </p:spTree>
    <p:extLst>
      <p:ext uri="{BB962C8B-B14F-4D97-AF65-F5344CB8AC3E}">
        <p14:creationId xmlns:p14="http://schemas.microsoft.com/office/powerpoint/2010/main" val="50362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617890" y="833520"/>
            <a:ext cx="10823511" cy="5139828"/>
          </a:xfrm>
          <a:prstGeom prst="rect">
            <a:avLst/>
          </a:prstGeom>
          <a:noFill/>
          <a:ln>
            <a:noFill/>
          </a:ln>
        </p:spPr>
        <p:txBody>
          <a:bodyPr spcFirstLastPara="1" wrap="square" lIns="91425" tIns="45700" rIns="91425" bIns="45700" anchor="t" anchorCtr="0">
            <a:spAutoFit/>
          </a:bodyPr>
          <a:lstStyle/>
          <a:p>
            <a:pPr lvl="0" algn="just">
              <a:spcBef>
                <a:spcPts val="1200"/>
              </a:spcBef>
              <a:buClr>
                <a:schemeClr val="dk1"/>
              </a:buClr>
              <a:buSzPts val="4000"/>
            </a:pPr>
            <a:r>
              <a:rPr lang="en-IN" sz="4800" b="1" i="1" u="sng" dirty="0">
                <a:latin typeface="Times New Roman" pitchFamily="18" charset="0"/>
                <a:cs typeface="Times New Roman" pitchFamily="18" charset="0"/>
              </a:rPr>
              <a:t>Future Scope:-</a:t>
            </a:r>
          </a:p>
          <a:p>
            <a:pPr lvl="0" algn="just">
              <a:spcBef>
                <a:spcPts val="1200"/>
              </a:spcBef>
              <a:buClr>
                <a:schemeClr val="dk1"/>
              </a:buClr>
              <a:buSzPts val="4000"/>
            </a:pPr>
            <a:endParaRPr lang="en-IN" sz="800" b="1" i="1" u="sng" dirty="0">
              <a:latin typeface="Times New Roman" pitchFamily="18" charset="0"/>
              <a:cs typeface="Times New Roman" pitchFamily="18" charset="0"/>
            </a:endParaRPr>
          </a:p>
          <a:p>
            <a:pPr marL="914400" lvl="0" indent="-324700" algn="just">
              <a:spcBef>
                <a:spcPts val="1200"/>
              </a:spcBef>
              <a:buClr>
                <a:schemeClr val="dk1"/>
              </a:buClr>
              <a:buSzPts val="2000"/>
              <a:buFont typeface="Calibri"/>
              <a:buChar char="●"/>
            </a:pPr>
            <a:r>
              <a:rPr lang="en-US" sz="2400" dirty="0">
                <a:latin typeface="Times New Roman" pitchFamily="18" charset="0"/>
                <a:cs typeface="Times New Roman" pitchFamily="18" charset="0"/>
              </a:rPr>
              <a:t>Explore asymmetric cryptography for secure key exchange.</a:t>
            </a:r>
          </a:p>
          <a:p>
            <a:pPr marL="914400" lvl="0" indent="-324700" algn="just">
              <a:spcBef>
                <a:spcPts val="1200"/>
              </a:spcBef>
              <a:buClr>
                <a:schemeClr val="dk1"/>
              </a:buClr>
              <a:buSzPts val="2000"/>
              <a:buFont typeface="Calibri"/>
              <a:buChar char="●"/>
            </a:pPr>
            <a:r>
              <a:rPr lang="en-US" sz="2400" dirty="0">
                <a:latin typeface="Times New Roman" pitchFamily="18" charset="0"/>
                <a:cs typeface="Times New Roman" pitchFamily="18" charset="0"/>
              </a:rPr>
              <a:t>Enable embedding data in audio and video files for versatile use cases.</a:t>
            </a:r>
          </a:p>
          <a:p>
            <a:pPr marL="914400" lvl="0" indent="-324700" algn="just">
              <a:spcBef>
                <a:spcPts val="1200"/>
              </a:spcBef>
              <a:buClr>
                <a:schemeClr val="dk1"/>
              </a:buClr>
              <a:buSzPts val="2000"/>
              <a:buFont typeface="Calibri"/>
              <a:buChar char="●"/>
            </a:pPr>
            <a:r>
              <a:rPr lang="en-US" sz="2400" dirty="0">
                <a:latin typeface="Times New Roman" pitchFamily="18" charset="0"/>
                <a:cs typeface="Times New Roman" pitchFamily="18" charset="0"/>
              </a:rPr>
              <a:t>Future implementation could support compressed data embedding for improved efficiency.</a:t>
            </a:r>
          </a:p>
          <a:p>
            <a:pPr marL="914400" lvl="0" indent="-324700" algn="just">
              <a:spcBef>
                <a:spcPts val="1200"/>
              </a:spcBef>
              <a:buClr>
                <a:schemeClr val="dk1"/>
              </a:buClr>
              <a:buSzPts val="2000"/>
              <a:buFont typeface="Calibri"/>
              <a:buChar char="●"/>
            </a:pPr>
            <a:r>
              <a:rPr lang="en-US" sz="2400" dirty="0">
                <a:latin typeface="Times New Roman" pitchFamily="18" charset="0"/>
                <a:cs typeface="Times New Roman" pitchFamily="18" charset="0"/>
              </a:rPr>
              <a:t>For Realtime communication WebSocket protocol will be applied</a:t>
            </a:r>
          </a:p>
          <a:p>
            <a:pPr marL="914400" lvl="0" indent="-324700" algn="just">
              <a:spcBef>
                <a:spcPts val="1200"/>
              </a:spcBef>
              <a:buClr>
                <a:schemeClr val="dk1"/>
              </a:buClr>
              <a:buSzPts val="2000"/>
              <a:buFont typeface="Calibri"/>
              <a:buChar char="●"/>
            </a:pPr>
            <a:r>
              <a:rPr lang="en-US" sz="2400" dirty="0">
                <a:latin typeface="Times New Roman" pitchFamily="18" charset="0"/>
                <a:cs typeface="Times New Roman" pitchFamily="18" charset="0"/>
              </a:rPr>
              <a:t>Transition the current web application into a fully responsive platform for seamless use on various devices.</a:t>
            </a:r>
          </a:p>
          <a:p>
            <a:pPr lvl="0" algn="just">
              <a:spcBef>
                <a:spcPts val="1200"/>
              </a:spcBef>
              <a:buClr>
                <a:schemeClr val="dk1"/>
              </a:buClr>
              <a:buSzPts val="4000"/>
            </a:pPr>
            <a:endParaRPr lang="en-IN" sz="2400" b="1" i="1" u="sng" dirty="0">
              <a:latin typeface="Times New Roman" pitchFamily="18" charset="0"/>
              <a:cs typeface="Times New Roman" pitchFamily="18" charset="0"/>
            </a:endParaRPr>
          </a:p>
        </p:txBody>
      </p:sp>
    </p:spTree>
    <p:extLst>
      <p:ext uri="{BB962C8B-B14F-4D97-AF65-F5344CB8AC3E}">
        <p14:creationId xmlns:p14="http://schemas.microsoft.com/office/powerpoint/2010/main" val="143209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646918" y="906091"/>
            <a:ext cx="10823511" cy="4832052"/>
          </a:xfrm>
          <a:prstGeom prst="rect">
            <a:avLst/>
          </a:prstGeom>
          <a:noFill/>
          <a:ln>
            <a:noFill/>
          </a:ln>
        </p:spPr>
        <p:txBody>
          <a:bodyPr spcFirstLastPara="1" wrap="square" lIns="91425" tIns="45700" rIns="91425" bIns="45700" anchor="t" anchorCtr="0">
            <a:spAutoFit/>
          </a:bodyPr>
          <a:lstStyle/>
          <a:p>
            <a:r>
              <a:rPr lang="en-US" sz="4800" b="1" i="1" u="sng" dirty="0">
                <a:latin typeface="Times New Roman" pitchFamily="18" charset="0"/>
                <a:cs typeface="Times New Roman" pitchFamily="18" charset="0"/>
              </a:rPr>
              <a:t>Conclusion:-</a:t>
            </a:r>
          </a:p>
          <a:p>
            <a:endParaRPr lang="en-US" sz="2400" b="1" i="1" u="sng"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This project bridges the gap between security and usability by integrating image </a:t>
            </a:r>
            <a:r>
              <a:rPr lang="en-US" sz="2400" dirty="0" err="1">
                <a:latin typeface="Times New Roman" pitchFamily="18" charset="0"/>
                <a:cs typeface="Times New Roman" pitchFamily="18" charset="0"/>
              </a:rPr>
              <a:t>steganography</a:t>
            </a:r>
            <a:r>
              <a:rPr lang="en-US" sz="2400" dirty="0">
                <a:latin typeface="Times New Roman" pitchFamily="18" charset="0"/>
                <a:cs typeface="Times New Roman" pitchFamily="18" charset="0"/>
              </a:rPr>
              <a:t> with cryptographic techniques. It ensures secure and confidential communication by embedding encrypted messages into images, which are automatically deleted after retrieval, leaving no trace of the conversation. Future enhancements aim to make the system more robust, versatile, and user-friendly, ultimately offering a powerful tool for secure communication in an increasingly surveillance-driven digital world.</a:t>
            </a:r>
          </a:p>
          <a:p>
            <a:pPr lvl="0" algn="just">
              <a:spcBef>
                <a:spcPts val="1200"/>
              </a:spcBef>
              <a:buClr>
                <a:schemeClr val="dk1"/>
              </a:buClr>
              <a:buSzPts val="4000"/>
            </a:pPr>
            <a:endParaRPr lang="en-IN" sz="2400" b="1" i="1" u="sng" dirty="0">
              <a:latin typeface="Times New Roman" pitchFamily="18" charset="0"/>
              <a:cs typeface="Times New Roman" pitchFamily="18" charset="0"/>
            </a:endParaRPr>
          </a:p>
          <a:p>
            <a:pPr lvl="0" algn="just">
              <a:spcBef>
                <a:spcPts val="1200"/>
              </a:spcBef>
              <a:buClr>
                <a:schemeClr val="dk1"/>
              </a:buClr>
              <a:buSzPts val="4000"/>
            </a:pPr>
            <a:endParaRPr lang="en-IN" sz="2400" b="1" i="1" u="sng" dirty="0">
              <a:latin typeface="Times New Roman" pitchFamily="18" charset="0"/>
              <a:cs typeface="Times New Roman" pitchFamily="18" charset="0"/>
            </a:endParaRPr>
          </a:p>
        </p:txBody>
      </p:sp>
    </p:spTree>
    <p:extLst>
      <p:ext uri="{BB962C8B-B14F-4D97-AF65-F5344CB8AC3E}">
        <p14:creationId xmlns:p14="http://schemas.microsoft.com/office/powerpoint/2010/main" val="143209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B8DFE-07F0-7EA0-EA26-AC8FE9CE14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2E08220-BE66-F364-8D0D-FC0C3568904D}"/>
              </a:ext>
            </a:extLst>
          </p:cNvPr>
          <p:cNvSpPr txBox="1"/>
          <p:nvPr/>
        </p:nvSpPr>
        <p:spPr>
          <a:xfrm>
            <a:off x="293591" y="-125450"/>
            <a:ext cx="11604817" cy="7112716"/>
          </a:xfrm>
          <a:prstGeom prst="rect">
            <a:avLst/>
          </a:prstGeom>
          <a:noFill/>
        </p:spPr>
        <p:txBody>
          <a:bodyPr wrap="square" rtlCol="0">
            <a:spAutoFit/>
          </a:bodyPr>
          <a:lstStyle/>
          <a:p>
            <a:pPr lvl="0" algn="just">
              <a:lnSpc>
                <a:spcPct val="90000"/>
              </a:lnSpc>
              <a:buClr>
                <a:schemeClr val="dk1"/>
              </a:buClr>
              <a:buSzPts val="3000"/>
            </a:pPr>
            <a:r>
              <a:rPr lang="en-US" sz="4800" b="1" i="1" u="sng" dirty="0">
                <a:latin typeface="Times New Roman" panose="02020603050405020304" pitchFamily="18" charset="0"/>
                <a:ea typeface="Calibri"/>
                <a:cs typeface="Times New Roman" panose="02020603050405020304" pitchFamily="18" charset="0"/>
                <a:sym typeface="Calibri"/>
              </a:rPr>
              <a:t>Motivation </a:t>
            </a:r>
            <a:r>
              <a:rPr lang="en-IN" sz="4800" b="1" i="1" u="sng" dirty="0">
                <a:latin typeface="Times New Roman" panose="02020603050405020304" pitchFamily="18" charset="0"/>
                <a:cs typeface="Times New Roman" panose="02020603050405020304" pitchFamily="18" charset="0"/>
              </a:rPr>
              <a:t>:-</a:t>
            </a:r>
          </a:p>
          <a:p>
            <a:pPr marL="0" lvl="0" indent="0" algn="just" rtl="0">
              <a:lnSpc>
                <a:spcPct val="90000"/>
              </a:lnSpc>
              <a:spcBef>
                <a:spcPts val="0"/>
              </a:spcBef>
              <a:spcAft>
                <a:spcPts val="0"/>
              </a:spcAft>
              <a:buClr>
                <a:schemeClr val="dk1"/>
              </a:buClr>
              <a:buSzPts val="3000"/>
              <a:buNone/>
            </a:pPr>
            <a:endParaRPr lang="en-US" sz="1200" dirty="0">
              <a:latin typeface="Times New Roman" panose="02020603050405020304" pitchFamily="18" charset="0"/>
              <a:cs typeface="Times New Roman" panose="02020603050405020304" pitchFamily="18" charset="0"/>
            </a:endParaRPr>
          </a:p>
          <a:p>
            <a:pPr lvl="0" algn="just">
              <a:lnSpc>
                <a:spcPct val="90000"/>
              </a:lnSpc>
              <a:buClr>
                <a:schemeClr val="dk1"/>
              </a:buClr>
              <a:buSzPts val="3000"/>
            </a:pPr>
            <a:r>
              <a:rPr lang="en-US" sz="2400" dirty="0">
                <a:latin typeface="Times New Roman" panose="02020603050405020304" pitchFamily="18" charset="0"/>
                <a:cs typeface="Times New Roman" panose="02020603050405020304" pitchFamily="18" charset="0"/>
              </a:rPr>
              <a:t>Image steganography and cryptography are two methods used to protect information but they do so in different ways. While image steganography hides the existence of the message by embedding it in an image cover, cryptography scrambles the message so that it cannot be read without the key. Combining these two methods increases security and makes it harder for the intruder to even know the secret is there, let alone solve it. </a:t>
            </a:r>
            <a:r>
              <a:rPr lang="en-US" sz="2400" dirty="0">
                <a:latin typeface="Times New Roman" panose="02020603050405020304" pitchFamily="18" charset="0"/>
                <a:cs typeface="Times New Roman" panose="02020603050405020304" pitchFamily="18" charset="0"/>
                <a:hlinkClick r:id="rId2"/>
              </a:rPr>
              <a:t>[5]</a:t>
            </a:r>
            <a:endParaRPr lang="en-US" sz="2400" dirty="0">
              <a:latin typeface="Times New Roman" panose="02020603050405020304" pitchFamily="18" charset="0"/>
              <a:ea typeface="Calibri"/>
              <a:cs typeface="Times New Roman" panose="02020603050405020304" pitchFamily="18" charset="0"/>
              <a:sym typeface="Calibri"/>
            </a:endParaRPr>
          </a:p>
          <a:p>
            <a:pPr algn="just"/>
            <a:r>
              <a:rPr lang="en-IN" sz="4400" b="1" i="1" u="sng" dirty="0">
                <a:latin typeface="Times New Roman" panose="02020603050405020304" pitchFamily="18" charset="0"/>
                <a:cs typeface="Times New Roman" panose="02020603050405020304" pitchFamily="18" charset="0"/>
              </a:rPr>
              <a:t>Proposed Method:-</a:t>
            </a:r>
          </a:p>
          <a:p>
            <a:pPr algn="just"/>
            <a:endParaRPr lang="en-IN" sz="1000" b="1" u="sng" dirty="0">
              <a:latin typeface="Times New Roman" panose="02020603050405020304" pitchFamily="18" charset="0"/>
              <a:cs typeface="Times New Roman" panose="02020603050405020304" pitchFamily="18" charset="0"/>
            </a:endParaRP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The message will be encrypted using symmetric cryptography.</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Common key is generated using sender's and receiver's name</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A multiple-bit embedding method is used to embed the data into the cover image.</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Uncompressed data is used for the embedding process.</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This project allows text data to be hidden securely.</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Micro services been used for increase scalability</a:t>
            </a:r>
          </a:p>
          <a:p>
            <a:pPr marL="914400" lvl="0" indent="-324700" algn="just">
              <a:spcBef>
                <a:spcPts val="1200"/>
              </a:spcBef>
              <a:buClr>
                <a:schemeClr val="dk1"/>
              </a:buClr>
              <a:buSzPts val="2000"/>
              <a:buFont typeface="Calibri"/>
              <a:buChar char="●"/>
            </a:pPr>
            <a:r>
              <a:rPr lang="en-US" sz="2000" dirty="0">
                <a:latin typeface="Times New Roman" pitchFamily="18" charset="0"/>
                <a:cs typeface="Times New Roman" pitchFamily="18" charset="0"/>
              </a:rPr>
              <a:t>All common image formats are supported, including PNG, JPG, and others.</a:t>
            </a:r>
            <a:endParaRPr lang="en-IN" sz="2000" dirty="0">
              <a:latin typeface="Times New Roman" panose="02020603050405020304" pitchFamily="18" charset="0"/>
              <a:cs typeface="Times New Roman" panose="02020603050405020304" pitchFamily="18" charset="0"/>
            </a:endParaRPr>
          </a:p>
          <a:p>
            <a:pPr lvl="0" algn="just">
              <a:lnSpc>
                <a:spcPct val="90000"/>
              </a:lnSpc>
              <a:buClr>
                <a:schemeClr val="dk1"/>
              </a:buClr>
              <a:buSzPts val="3000"/>
            </a:pPr>
            <a:endParaRPr lang="en-US" sz="2000" dirty="0">
              <a:latin typeface="Times New Roman" panose="02020603050405020304" pitchFamily="18" charset="0"/>
              <a:ea typeface="Calibri"/>
              <a:cs typeface="Times New Roman" panose="02020603050405020304" pitchFamily="18" charset="0"/>
              <a:sym typeface="Calibri"/>
            </a:endParaRPr>
          </a:p>
          <a:p>
            <a:pPr marL="0" lvl="0" indent="0" algn="just" rtl="0">
              <a:lnSpc>
                <a:spcPct val="90000"/>
              </a:lnSpc>
              <a:spcBef>
                <a:spcPts val="600"/>
              </a:spcBef>
              <a:spcAft>
                <a:spcPts val="0"/>
              </a:spcAft>
              <a:buClr>
                <a:schemeClr val="dk1"/>
              </a:buClr>
              <a:buSzPts val="4800"/>
              <a:buNone/>
            </a:pPr>
            <a:endParaRPr lang="en-US" sz="800" b="1" i="1" u="sng" dirty="0">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71138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6">
            <a:extLst>
              <a:ext uri="{FF2B5EF4-FFF2-40B4-BE49-F238E27FC236}">
                <a16:creationId xmlns:a16="http://schemas.microsoft.com/office/drawing/2014/main" id="{71451F96-E878-84CB-07B1-1FBDC5AFAFF4}"/>
              </a:ext>
            </a:extLst>
          </p:cNvPr>
          <p:cNvSpPr txBox="1"/>
          <p:nvPr/>
        </p:nvSpPr>
        <p:spPr>
          <a:xfrm>
            <a:off x="549773" y="592326"/>
            <a:ext cx="10823511" cy="2246729"/>
          </a:xfrm>
          <a:prstGeom prst="rect">
            <a:avLst/>
          </a:prstGeom>
          <a:noFill/>
          <a:ln>
            <a:noFill/>
          </a:ln>
        </p:spPr>
        <p:txBody>
          <a:bodyPr spcFirstLastPara="1" wrap="square" lIns="91425" tIns="45700" rIns="91425" bIns="45700" anchor="t" anchorCtr="0">
            <a:spAutoFit/>
          </a:bodyPr>
          <a:lstStyle/>
          <a:p>
            <a:r>
              <a:rPr lang="en-US" sz="4800" b="1" i="1" u="sng" dirty="0">
                <a:latin typeface="Times New Roman" pitchFamily="18" charset="0"/>
                <a:cs typeface="Times New Roman" pitchFamily="18" charset="0"/>
              </a:rPr>
              <a:t>References:-</a:t>
            </a:r>
          </a:p>
          <a:p>
            <a:endParaRPr lang="en-US" sz="2400" b="1" i="1" u="sng" dirty="0">
              <a:latin typeface="Times New Roman" pitchFamily="18" charset="0"/>
              <a:cs typeface="Times New Roman" pitchFamily="18" charset="0"/>
            </a:endParaRPr>
          </a:p>
          <a:p>
            <a:pPr lvl="0" algn="just">
              <a:spcBef>
                <a:spcPts val="1200"/>
              </a:spcBef>
              <a:buClr>
                <a:schemeClr val="dk1"/>
              </a:buClr>
              <a:buSzPts val="4000"/>
            </a:pPr>
            <a:endParaRPr lang="en-IN" sz="2400" b="1" i="1" u="sng" dirty="0">
              <a:latin typeface="Times New Roman" pitchFamily="18" charset="0"/>
              <a:cs typeface="Times New Roman" pitchFamily="18" charset="0"/>
            </a:endParaRPr>
          </a:p>
          <a:p>
            <a:pPr lvl="0" algn="just">
              <a:spcBef>
                <a:spcPts val="1200"/>
              </a:spcBef>
              <a:buClr>
                <a:schemeClr val="dk1"/>
              </a:buClr>
              <a:buSzPts val="4000"/>
            </a:pPr>
            <a:endParaRPr lang="en-IN" sz="2400" b="1" i="1" u="sng"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F60667C3-353A-CBD0-5A21-3FBFA046A849}"/>
              </a:ext>
            </a:extLst>
          </p:cNvPr>
          <p:cNvSpPr txBox="1"/>
          <p:nvPr/>
        </p:nvSpPr>
        <p:spPr>
          <a:xfrm>
            <a:off x="818716" y="1264946"/>
            <a:ext cx="6615953" cy="5000728"/>
          </a:xfrm>
          <a:prstGeom prst="rect">
            <a:avLst/>
          </a:prstGeom>
          <a:noFill/>
        </p:spPr>
        <p:txBody>
          <a:bodyPr wrap="square" rtlCol="0" anchor="ctr">
            <a:spAutoFit/>
          </a:bodyPr>
          <a:lstStyle/>
          <a:p>
            <a:pPr marL="342900" indent="-342900">
              <a:lnSpc>
                <a:spcPct val="200000"/>
              </a:lnSpc>
              <a:buAutoNum type="arabicPeriod"/>
            </a:pPr>
            <a:r>
              <a:rPr lang="en-IN" dirty="0">
                <a:hlinkClick r:id="rId2"/>
              </a:rPr>
              <a:t>https://en.wikipedia.org/wiki/History_of_cryptography</a:t>
            </a:r>
            <a:endParaRPr lang="en-IN" dirty="0"/>
          </a:p>
          <a:p>
            <a:pPr marL="342900" indent="-342900">
              <a:lnSpc>
                <a:spcPct val="200000"/>
              </a:lnSpc>
              <a:buAutoNum type="arabicPeriod"/>
            </a:pPr>
            <a:r>
              <a:rPr lang="en-IN" dirty="0">
                <a:hlinkClick r:id="rId3"/>
              </a:rPr>
              <a:t>https://en.wikipedia.org/wiki/Outline_of_cryptography</a:t>
            </a:r>
            <a:endParaRPr lang="en-IN" dirty="0"/>
          </a:p>
          <a:p>
            <a:pPr marL="342900" indent="-342900">
              <a:lnSpc>
                <a:spcPct val="200000"/>
              </a:lnSpc>
              <a:buAutoNum type="arabicPeriod"/>
            </a:pPr>
            <a:r>
              <a:rPr lang="en-IN" dirty="0">
                <a:hlinkClick r:id="rId4"/>
              </a:rPr>
              <a:t>https://plato.stanford.edu/entries/trithemius/</a:t>
            </a:r>
            <a:endParaRPr lang="en-IN" dirty="0"/>
          </a:p>
          <a:p>
            <a:pPr marL="342900" indent="-342900">
              <a:lnSpc>
                <a:spcPct val="200000"/>
              </a:lnSpc>
              <a:buAutoNum type="arabicPeriod"/>
            </a:pPr>
            <a:r>
              <a:rPr lang="en-IN" dirty="0">
                <a:hlinkClick r:id="rId5"/>
              </a:rPr>
              <a:t>https://www.sciencedirect.com/topics/computer-science/steganography</a:t>
            </a:r>
            <a:endParaRPr lang="en-IN" dirty="0"/>
          </a:p>
          <a:p>
            <a:pPr marL="342900" indent="-342900">
              <a:lnSpc>
                <a:spcPct val="200000"/>
              </a:lnSpc>
              <a:buAutoNum type="arabicPeriod"/>
            </a:pPr>
            <a:r>
              <a:rPr lang="en-IN" dirty="0">
                <a:hlinkClick r:id="rId6"/>
              </a:rPr>
              <a:t>https://www.worldscientific.com/</a:t>
            </a:r>
            <a:endParaRPr lang="en-IN" dirty="0"/>
          </a:p>
          <a:p>
            <a:pPr>
              <a:lnSpc>
                <a:spcPct val="200000"/>
              </a:lnSpc>
            </a:pPr>
            <a:endParaRPr lang="en-IN" dirty="0"/>
          </a:p>
          <a:p>
            <a:pPr marL="342900" indent="-342900">
              <a:lnSpc>
                <a:spcPct val="200000"/>
              </a:lnSpc>
              <a:buAutoNum type="arabicPeriod"/>
            </a:pPr>
            <a:endParaRPr lang="en-IN" dirty="0"/>
          </a:p>
          <a:p>
            <a:pPr>
              <a:lnSpc>
                <a:spcPct val="200000"/>
              </a:lnSpc>
            </a:pPr>
            <a:endParaRPr lang="en-IN" dirty="0"/>
          </a:p>
        </p:txBody>
      </p:sp>
    </p:spTree>
    <p:extLst>
      <p:ext uri="{BB962C8B-B14F-4D97-AF65-F5344CB8AC3E}">
        <p14:creationId xmlns:p14="http://schemas.microsoft.com/office/powerpoint/2010/main" val="343841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D24AE-9DFA-7BE1-0476-24475188B467}"/>
              </a:ext>
            </a:extLst>
          </p:cNvPr>
          <p:cNvSpPr>
            <a:spLocks noGrp="1"/>
          </p:cNvSpPr>
          <p:nvPr>
            <p:ph idx="1"/>
          </p:nvPr>
        </p:nvSpPr>
        <p:spPr>
          <a:xfrm>
            <a:off x="286870" y="336182"/>
            <a:ext cx="11645153" cy="5168147"/>
          </a:xfrm>
        </p:spPr>
        <p:txBody>
          <a:bodyPr>
            <a:normAutofit fontScale="92500" lnSpcReduction="20000"/>
          </a:bodyPr>
          <a:lstStyle/>
          <a:p>
            <a:pPr marL="0" lvl="0" indent="0" algn="just" rtl="0">
              <a:lnSpc>
                <a:spcPct val="90000"/>
              </a:lnSpc>
              <a:spcBef>
                <a:spcPts val="1000"/>
              </a:spcBef>
              <a:spcAft>
                <a:spcPts val="0"/>
              </a:spcAft>
              <a:buClr>
                <a:schemeClr val="dk1"/>
              </a:buClr>
              <a:buSzPts val="4800"/>
              <a:buNone/>
            </a:pPr>
            <a:r>
              <a:rPr lang="en-US" sz="6000" b="1" i="1" u="sng" dirty="0">
                <a:latin typeface="Times New Roman" panose="02020603050405020304" pitchFamily="18" charset="0"/>
                <a:ea typeface="Calibri"/>
                <a:cs typeface="Times New Roman" panose="02020603050405020304" pitchFamily="18" charset="0"/>
                <a:sym typeface="Calibri"/>
              </a:rPr>
              <a:t>Technology Used:-</a:t>
            </a:r>
          </a:p>
          <a:p>
            <a:pPr marL="0" lvl="0" indent="0" algn="just" rtl="0">
              <a:lnSpc>
                <a:spcPct val="90000"/>
              </a:lnSpc>
              <a:spcBef>
                <a:spcPts val="600"/>
              </a:spcBef>
              <a:spcAft>
                <a:spcPts val="0"/>
              </a:spcAft>
              <a:buClr>
                <a:schemeClr val="dk1"/>
              </a:buClr>
              <a:buSzPts val="4800"/>
              <a:buNone/>
            </a:pPr>
            <a:endParaRPr lang="en-US" sz="1000" b="1" i="1" u="sng" dirty="0">
              <a:latin typeface="Times New Roman" panose="02020603050405020304" pitchFamily="18" charset="0"/>
              <a:ea typeface="Calibri"/>
              <a:cs typeface="Times New Roman" panose="02020603050405020304" pitchFamily="18" charset="0"/>
              <a:sym typeface="Calibri"/>
            </a:endParaRPr>
          </a:p>
          <a:p>
            <a:pPr marL="914400" lvl="0" indent="-324700">
              <a:lnSpc>
                <a:spcPct val="110000"/>
              </a:lnSpc>
              <a:spcBef>
                <a:spcPts val="600"/>
              </a:spcBef>
              <a:buClr>
                <a:prstClr val="black"/>
              </a:buClr>
              <a:buSzPts val="2000"/>
              <a:buFont typeface="Calibri"/>
              <a:buChar char="●"/>
            </a:pPr>
            <a:r>
              <a:rPr lang="en-US" sz="3200" b="1" dirty="0">
                <a:latin typeface="Times New Roman" panose="02020603050405020304" pitchFamily="18" charset="0"/>
                <a:ea typeface="Amatic SC"/>
                <a:cs typeface="Times New Roman" panose="02020603050405020304" pitchFamily="18" charset="0"/>
                <a:sym typeface="Amatic SC"/>
              </a:rPr>
              <a:t>ReactJS: </a:t>
            </a:r>
            <a:r>
              <a:rPr lang="en-US" sz="3200" dirty="0">
                <a:latin typeface="Times New Roman" panose="02020603050405020304" pitchFamily="18" charset="0"/>
                <a:ea typeface="Amatic SC"/>
                <a:cs typeface="Times New Roman" panose="02020603050405020304" pitchFamily="18" charset="0"/>
                <a:sym typeface="Amatic SC"/>
              </a:rPr>
              <a:t>Builds dynamic, user-friendly interfaces for better usability.</a:t>
            </a:r>
            <a:r>
              <a:rPr lang="en-US" sz="3200" b="1" dirty="0">
                <a:latin typeface="Times New Roman" panose="02020603050405020304" pitchFamily="18" charset="0"/>
                <a:ea typeface="Amatic SC"/>
                <a:cs typeface="Times New Roman" panose="02020603050405020304" pitchFamily="18" charset="0"/>
                <a:sym typeface="Amatic SC"/>
              </a:rPr>
              <a:t>  </a:t>
            </a:r>
          </a:p>
          <a:p>
            <a:pPr marL="914400" lvl="0" indent="-324700">
              <a:lnSpc>
                <a:spcPct val="110000"/>
              </a:lnSpc>
              <a:spcBef>
                <a:spcPts val="600"/>
              </a:spcBef>
              <a:buClr>
                <a:prstClr val="black"/>
              </a:buClr>
              <a:buSzPts val="2000"/>
              <a:buFont typeface="Calibri"/>
              <a:buChar char="●"/>
            </a:pPr>
            <a:r>
              <a:rPr lang="en-US" sz="3200" b="1" dirty="0">
                <a:latin typeface="Times New Roman" panose="02020603050405020304" pitchFamily="18" charset="0"/>
                <a:ea typeface="Amatic SC"/>
                <a:cs typeface="Times New Roman" panose="02020603050405020304" pitchFamily="18" charset="0"/>
                <a:sym typeface="Amatic SC"/>
              </a:rPr>
              <a:t>Java: </a:t>
            </a:r>
            <a:r>
              <a:rPr lang="en-US" sz="3200" dirty="0">
                <a:latin typeface="Times New Roman" panose="02020603050405020304" pitchFamily="18" charset="0"/>
                <a:ea typeface="Amatic SC"/>
                <a:cs typeface="Times New Roman" panose="02020603050405020304" pitchFamily="18" charset="0"/>
                <a:sym typeface="Amatic SC"/>
              </a:rPr>
              <a:t>Implements precise image processing for steganography operations.</a:t>
            </a:r>
            <a:r>
              <a:rPr lang="en-US" sz="3200" b="1" dirty="0">
                <a:latin typeface="Times New Roman" panose="02020603050405020304" pitchFamily="18" charset="0"/>
                <a:ea typeface="Amatic SC"/>
                <a:cs typeface="Times New Roman" panose="02020603050405020304" pitchFamily="18" charset="0"/>
                <a:sym typeface="Amatic SC"/>
              </a:rPr>
              <a:t>  </a:t>
            </a:r>
          </a:p>
          <a:p>
            <a:pPr marL="914400" lvl="0" indent="-324700">
              <a:lnSpc>
                <a:spcPct val="110000"/>
              </a:lnSpc>
              <a:spcBef>
                <a:spcPts val="600"/>
              </a:spcBef>
              <a:buClr>
                <a:prstClr val="black"/>
              </a:buClr>
              <a:buSzPts val="2000"/>
              <a:buFont typeface="Calibri"/>
              <a:buChar char="●"/>
            </a:pPr>
            <a:r>
              <a:rPr lang="en-US" sz="3200" b="1" dirty="0">
                <a:latin typeface="Times New Roman" panose="02020603050405020304" pitchFamily="18" charset="0"/>
                <a:ea typeface="Amatic SC"/>
                <a:cs typeface="Times New Roman" panose="02020603050405020304" pitchFamily="18" charset="0"/>
                <a:sym typeface="Amatic SC"/>
              </a:rPr>
              <a:t>Spring Boot: </a:t>
            </a:r>
            <a:r>
              <a:rPr lang="en-US" sz="3200" dirty="0">
                <a:latin typeface="Times New Roman" panose="02020603050405020304" pitchFamily="18" charset="0"/>
                <a:ea typeface="Amatic SC"/>
                <a:cs typeface="Times New Roman" panose="02020603050405020304" pitchFamily="18" charset="0"/>
                <a:sym typeface="Amatic SC"/>
              </a:rPr>
              <a:t>Ensures secure, scalable sender-receiver communication.  </a:t>
            </a:r>
          </a:p>
          <a:p>
            <a:pPr marL="914400" lvl="0" indent="-324700">
              <a:lnSpc>
                <a:spcPct val="110000"/>
              </a:lnSpc>
              <a:spcBef>
                <a:spcPts val="600"/>
              </a:spcBef>
              <a:buClr>
                <a:prstClr val="black"/>
              </a:buClr>
              <a:buSzPts val="2000"/>
              <a:buFont typeface="Calibri"/>
              <a:buChar char="●"/>
            </a:pPr>
            <a:r>
              <a:rPr lang="en-US" sz="3200" b="1" dirty="0">
                <a:latin typeface="Times New Roman" panose="02020603050405020304" pitchFamily="18" charset="0"/>
                <a:ea typeface="Amatic SC"/>
                <a:cs typeface="Times New Roman" panose="02020603050405020304" pitchFamily="18" charset="0"/>
                <a:sym typeface="Amatic SC"/>
              </a:rPr>
              <a:t>Maven: </a:t>
            </a:r>
            <a:r>
              <a:rPr lang="en-US" sz="3200" dirty="0">
                <a:latin typeface="Times New Roman" panose="02020603050405020304" pitchFamily="18" charset="0"/>
                <a:ea typeface="Amatic SC"/>
                <a:cs typeface="Times New Roman" panose="02020603050405020304" pitchFamily="18" charset="0"/>
                <a:sym typeface="Amatic SC"/>
              </a:rPr>
              <a:t>Manages project building and simplifies dependency integration.  </a:t>
            </a:r>
          </a:p>
          <a:p>
            <a:pPr marL="914400" lvl="0" indent="-324700">
              <a:lnSpc>
                <a:spcPct val="110000"/>
              </a:lnSpc>
              <a:spcBef>
                <a:spcPts val="600"/>
              </a:spcBef>
              <a:buClr>
                <a:prstClr val="black"/>
              </a:buClr>
              <a:buSzPts val="2000"/>
              <a:buFont typeface="Calibri"/>
              <a:buChar char="●"/>
            </a:pPr>
            <a:r>
              <a:rPr lang="en-US" sz="3200" b="1" dirty="0" err="1">
                <a:latin typeface="Times New Roman" panose="02020603050405020304" pitchFamily="18" charset="0"/>
                <a:ea typeface="Amatic SC"/>
                <a:cs typeface="Times New Roman" panose="02020603050405020304" pitchFamily="18" charset="0"/>
                <a:sym typeface="Amatic SC"/>
              </a:rPr>
              <a:t>ImageIO</a:t>
            </a:r>
            <a:r>
              <a:rPr lang="en-US" sz="3200" b="1" dirty="0">
                <a:latin typeface="Times New Roman" panose="02020603050405020304" pitchFamily="18" charset="0"/>
                <a:ea typeface="Amatic SC"/>
                <a:cs typeface="Times New Roman" panose="02020603050405020304" pitchFamily="18" charset="0"/>
                <a:sym typeface="Amatic SC"/>
              </a:rPr>
              <a:t>: </a:t>
            </a:r>
            <a:r>
              <a:rPr lang="en-US" sz="3200" dirty="0">
                <a:latin typeface="Times New Roman" panose="02020603050405020304" pitchFamily="18" charset="0"/>
                <a:ea typeface="Amatic SC"/>
                <a:cs typeface="Times New Roman" panose="02020603050405020304" pitchFamily="18" charset="0"/>
                <a:sym typeface="Amatic SC"/>
              </a:rPr>
              <a:t>Handles diverse image formats for reliable compatibility. </a:t>
            </a:r>
          </a:p>
          <a:p>
            <a:endParaRPr lang="en-IN" dirty="0"/>
          </a:p>
        </p:txBody>
      </p:sp>
    </p:spTree>
    <p:extLst>
      <p:ext uri="{BB962C8B-B14F-4D97-AF65-F5344CB8AC3E}">
        <p14:creationId xmlns:p14="http://schemas.microsoft.com/office/powerpoint/2010/main" val="228481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47" name="TextBox 46"/>
          <p:cNvSpPr txBox="1"/>
          <p:nvPr/>
        </p:nvSpPr>
        <p:spPr>
          <a:xfrm>
            <a:off x="1028701" y="484409"/>
            <a:ext cx="65405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1" i="1" u="sng"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Cryptography Design:</a:t>
            </a:r>
            <a:r>
              <a:rPr kumimoji="0" lang="en-IN" sz="1800" b="1" i="1" u="sng"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a:t>
            </a: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65" name="Google Shape;104;p4">
            <a:extLst>
              <a:ext uri="{FF2B5EF4-FFF2-40B4-BE49-F238E27FC236}">
                <a16:creationId xmlns:a16="http://schemas.microsoft.com/office/drawing/2014/main" id="{8F6F0283-0265-FC4F-280D-E8FFBDF8ACF4}"/>
              </a:ext>
            </a:extLst>
          </p:cNvPr>
          <p:cNvSpPr/>
          <p:nvPr/>
        </p:nvSpPr>
        <p:spPr>
          <a:xfrm>
            <a:off x="6034151" y="1828792"/>
            <a:ext cx="1760037" cy="319314"/>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US" sz="1800" b="0" i="0" u="none" strike="noStrike" cap="none" dirty="0">
                <a:solidFill>
                  <a:srgbClr val="000000"/>
                </a:solidFill>
                <a:latin typeface="Calibri" pitchFamily="18" charset="0"/>
                <a:cs typeface="Times New Roman" pitchFamily="18" charset="0"/>
                <a:sym typeface="Arial"/>
              </a:rPr>
              <a:t>Sender’s name</a:t>
            </a:r>
            <a:endParaRPr sz="1800" b="0" i="0" u="none" strike="noStrike" cap="none">
              <a:solidFill>
                <a:srgbClr val="000000"/>
              </a:solidFill>
              <a:latin typeface="Times New Roman" pitchFamily="18" charset="0"/>
              <a:cs typeface="Times New Roman" pitchFamily="18" charset="0"/>
              <a:sym typeface="Arial"/>
            </a:endParaRPr>
          </a:p>
        </p:txBody>
      </p:sp>
      <p:cxnSp>
        <p:nvCxnSpPr>
          <p:cNvPr id="66" name="Google Shape;121;p4">
            <a:extLst>
              <a:ext uri="{FF2B5EF4-FFF2-40B4-BE49-F238E27FC236}">
                <a16:creationId xmlns:a16="http://schemas.microsoft.com/office/drawing/2014/main" id="{A68C160D-7A60-81D6-710C-FBE0A5AC16DD}"/>
              </a:ext>
            </a:extLst>
          </p:cNvPr>
          <p:cNvCxnSpPr>
            <a:endCxn id="69" idx="3"/>
          </p:cNvCxnSpPr>
          <p:nvPr/>
        </p:nvCxnSpPr>
        <p:spPr>
          <a:xfrm rot="10800000">
            <a:off x="5094518" y="1984829"/>
            <a:ext cx="928911" cy="3633"/>
          </a:xfrm>
          <a:prstGeom prst="straightConnector1">
            <a:avLst/>
          </a:prstGeom>
          <a:noFill/>
          <a:ln w="9525" cap="flat" cmpd="sng">
            <a:solidFill>
              <a:srgbClr val="000000"/>
            </a:solidFill>
            <a:prstDash val="solid"/>
            <a:round/>
            <a:headEnd type="none" w="sm" len="sm"/>
            <a:tailEnd type="triangle" w="med" len="med"/>
          </a:ln>
        </p:spPr>
      </p:cxnSp>
      <p:sp>
        <p:nvSpPr>
          <p:cNvPr id="67" name="Google Shape;104;p4">
            <a:extLst>
              <a:ext uri="{FF2B5EF4-FFF2-40B4-BE49-F238E27FC236}">
                <a16:creationId xmlns:a16="http://schemas.microsoft.com/office/drawing/2014/main" id="{8F6F0283-0265-FC4F-280D-E8FFBDF8ACF4}"/>
              </a:ext>
            </a:extLst>
          </p:cNvPr>
          <p:cNvSpPr/>
          <p:nvPr/>
        </p:nvSpPr>
        <p:spPr>
          <a:xfrm>
            <a:off x="6404258" y="2336791"/>
            <a:ext cx="1941467" cy="345592"/>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US" sz="1800" dirty="0">
                <a:latin typeface="Calibri" pitchFamily="18" charset="0"/>
                <a:cs typeface="Times New Roman" pitchFamily="18" charset="0"/>
              </a:rPr>
              <a:t>Receiver</a:t>
            </a:r>
            <a:r>
              <a:rPr lang="en-US" sz="1800" b="0" i="0" u="none" strike="noStrike" cap="none" dirty="0">
                <a:solidFill>
                  <a:srgbClr val="000000"/>
                </a:solidFill>
                <a:latin typeface="Calibri" pitchFamily="18" charset="0"/>
                <a:cs typeface="Times New Roman" pitchFamily="18" charset="0"/>
                <a:sym typeface="Arial"/>
              </a:rPr>
              <a:t>’s name</a:t>
            </a:r>
            <a:endParaRPr sz="1800" b="0" i="0" u="none" strike="noStrike" cap="none">
              <a:solidFill>
                <a:srgbClr val="000000"/>
              </a:solidFill>
              <a:latin typeface="Times New Roman" pitchFamily="18" charset="0"/>
              <a:cs typeface="Times New Roman" pitchFamily="18" charset="0"/>
              <a:sym typeface="Arial"/>
            </a:endParaRPr>
          </a:p>
        </p:txBody>
      </p:sp>
      <p:cxnSp>
        <p:nvCxnSpPr>
          <p:cNvPr id="68" name="Google Shape;121;p4">
            <a:extLst>
              <a:ext uri="{FF2B5EF4-FFF2-40B4-BE49-F238E27FC236}">
                <a16:creationId xmlns:a16="http://schemas.microsoft.com/office/drawing/2014/main" id="{A68C160D-7A60-81D6-710C-FBE0A5AC16DD}"/>
              </a:ext>
            </a:extLst>
          </p:cNvPr>
          <p:cNvCxnSpPr/>
          <p:nvPr/>
        </p:nvCxnSpPr>
        <p:spPr>
          <a:xfrm rot="10800000">
            <a:off x="5109041" y="2177143"/>
            <a:ext cx="1295219" cy="332447"/>
          </a:xfrm>
          <a:prstGeom prst="straightConnector1">
            <a:avLst/>
          </a:prstGeom>
          <a:noFill/>
          <a:ln w="9525" cap="flat" cmpd="sng">
            <a:solidFill>
              <a:srgbClr val="000000"/>
            </a:solidFill>
            <a:prstDash val="solid"/>
            <a:round/>
            <a:headEnd type="none" w="sm" len="sm"/>
            <a:tailEnd type="triangle" w="med" len="med"/>
          </a:ln>
        </p:spPr>
      </p:cxnSp>
      <p:sp>
        <p:nvSpPr>
          <p:cNvPr id="69" name="Google Shape;104;p4">
            <a:extLst>
              <a:ext uri="{FF2B5EF4-FFF2-40B4-BE49-F238E27FC236}">
                <a16:creationId xmlns:a16="http://schemas.microsoft.com/office/drawing/2014/main" id="{8F6F0283-0265-FC4F-280D-E8FFBDF8ACF4}"/>
              </a:ext>
            </a:extLst>
          </p:cNvPr>
          <p:cNvSpPr/>
          <p:nvPr/>
        </p:nvSpPr>
        <p:spPr>
          <a:xfrm>
            <a:off x="3701147" y="1799772"/>
            <a:ext cx="1393371" cy="370108"/>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IN" sz="1800" b="0" i="0" u="none" strike="noStrike" cap="none" dirty="0">
                <a:solidFill>
                  <a:srgbClr val="000000"/>
                </a:solidFill>
                <a:latin typeface="Calibri" pitchFamily="18" charset="0"/>
                <a:cs typeface="Times New Roman" pitchFamily="18" charset="0"/>
                <a:sym typeface="Arial"/>
              </a:rPr>
              <a:t>F(</a:t>
            </a:r>
            <a:r>
              <a:rPr lang="en-IN" sz="1800" b="0" i="0" u="none" strike="noStrike" cap="none" dirty="0" err="1">
                <a:solidFill>
                  <a:srgbClr val="000000"/>
                </a:solidFill>
                <a:latin typeface="Calibri" pitchFamily="18" charset="0"/>
                <a:cs typeface="Times New Roman" pitchFamily="18" charset="0"/>
                <a:sym typeface="Arial"/>
              </a:rPr>
              <a:t>s,r</a:t>
            </a:r>
            <a:r>
              <a:rPr lang="en-IN" sz="1800" b="0" i="0" u="none" strike="noStrike" cap="none" dirty="0">
                <a:solidFill>
                  <a:srgbClr val="000000"/>
                </a:solidFill>
                <a:latin typeface="Calibri" pitchFamily="18" charset="0"/>
                <a:cs typeface="Times New Roman" pitchFamily="18" charset="0"/>
                <a:sym typeface="Arial"/>
              </a:rPr>
              <a:t>)</a:t>
            </a:r>
            <a:endParaRPr sz="1800" b="0" i="0" u="none" strike="noStrike" cap="none">
              <a:solidFill>
                <a:srgbClr val="000000"/>
              </a:solidFill>
              <a:latin typeface="Times New Roman" pitchFamily="18" charset="0"/>
              <a:cs typeface="Times New Roman" pitchFamily="18" charset="0"/>
              <a:sym typeface="Arial"/>
            </a:endParaRPr>
          </a:p>
        </p:txBody>
      </p:sp>
      <p:cxnSp>
        <p:nvCxnSpPr>
          <p:cNvPr id="70" name="Google Shape;121;p4">
            <a:extLst>
              <a:ext uri="{FF2B5EF4-FFF2-40B4-BE49-F238E27FC236}">
                <a16:creationId xmlns:a16="http://schemas.microsoft.com/office/drawing/2014/main" id="{A68C160D-7A60-81D6-710C-FBE0A5AC16DD}"/>
              </a:ext>
            </a:extLst>
          </p:cNvPr>
          <p:cNvCxnSpPr>
            <a:stCxn id="69" idx="1"/>
          </p:cNvCxnSpPr>
          <p:nvPr/>
        </p:nvCxnSpPr>
        <p:spPr>
          <a:xfrm rot="10800000">
            <a:off x="2992331" y="1972080"/>
            <a:ext cx="708816" cy="12747"/>
          </a:xfrm>
          <a:prstGeom prst="straightConnector1">
            <a:avLst/>
          </a:prstGeom>
          <a:noFill/>
          <a:ln w="9525" cap="flat" cmpd="sng">
            <a:solidFill>
              <a:srgbClr val="000000"/>
            </a:solidFill>
            <a:prstDash val="solid"/>
            <a:round/>
            <a:headEnd type="none" w="sm" len="sm"/>
            <a:tailEnd type="triangle" w="med" len="med"/>
          </a:ln>
        </p:spPr>
      </p:cxnSp>
      <p:sp>
        <p:nvSpPr>
          <p:cNvPr id="81" name="Google Shape;104;p4">
            <a:extLst>
              <a:ext uri="{FF2B5EF4-FFF2-40B4-BE49-F238E27FC236}">
                <a16:creationId xmlns:a16="http://schemas.microsoft.com/office/drawing/2014/main" id="{8F6F0283-0265-FC4F-280D-E8FFBDF8ACF4}"/>
              </a:ext>
            </a:extLst>
          </p:cNvPr>
          <p:cNvSpPr/>
          <p:nvPr/>
        </p:nvSpPr>
        <p:spPr>
          <a:xfrm>
            <a:off x="9669911" y="5868792"/>
            <a:ext cx="1694773" cy="372352"/>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US" sz="1800" b="0" i="0" u="none" strike="noStrike" cap="none" dirty="0">
                <a:solidFill>
                  <a:srgbClr val="000000"/>
                </a:solidFill>
                <a:latin typeface="Calibri" pitchFamily="18" charset="0"/>
                <a:cs typeface="Times New Roman" pitchFamily="18" charset="0"/>
                <a:sym typeface="Arial"/>
              </a:rPr>
              <a:t>Sender’s name</a:t>
            </a:r>
            <a:endParaRPr sz="1800" b="0" i="0" u="none" strike="noStrike" cap="none">
              <a:solidFill>
                <a:srgbClr val="000000"/>
              </a:solidFill>
              <a:latin typeface="Times New Roman" pitchFamily="18" charset="0"/>
              <a:cs typeface="Times New Roman" pitchFamily="18" charset="0"/>
              <a:sym typeface="Arial"/>
            </a:endParaRPr>
          </a:p>
        </p:txBody>
      </p:sp>
      <p:cxnSp>
        <p:nvCxnSpPr>
          <p:cNvPr id="82" name="Google Shape;121;p4">
            <a:extLst>
              <a:ext uri="{FF2B5EF4-FFF2-40B4-BE49-F238E27FC236}">
                <a16:creationId xmlns:a16="http://schemas.microsoft.com/office/drawing/2014/main" id="{A68C160D-7A60-81D6-710C-FBE0A5AC16DD}"/>
              </a:ext>
            </a:extLst>
          </p:cNvPr>
          <p:cNvCxnSpPr/>
          <p:nvPr/>
        </p:nvCxnSpPr>
        <p:spPr>
          <a:xfrm rot="5400000" flipH="1" flipV="1">
            <a:off x="10445279" y="5680095"/>
            <a:ext cx="319323" cy="19007"/>
          </a:xfrm>
          <a:prstGeom prst="straightConnector1">
            <a:avLst/>
          </a:prstGeom>
          <a:noFill/>
          <a:ln w="9525" cap="flat" cmpd="sng">
            <a:solidFill>
              <a:srgbClr val="000000"/>
            </a:solidFill>
            <a:prstDash val="solid"/>
            <a:round/>
            <a:headEnd type="none" w="sm" len="sm"/>
            <a:tailEnd type="triangle" w="med" len="med"/>
          </a:ln>
        </p:spPr>
      </p:cxnSp>
      <p:sp>
        <p:nvSpPr>
          <p:cNvPr id="83" name="Google Shape;104;p4">
            <a:extLst>
              <a:ext uri="{FF2B5EF4-FFF2-40B4-BE49-F238E27FC236}">
                <a16:creationId xmlns:a16="http://schemas.microsoft.com/office/drawing/2014/main" id="{8F6F0283-0265-FC4F-280D-E8FFBDF8ACF4}"/>
              </a:ext>
            </a:extLst>
          </p:cNvPr>
          <p:cNvSpPr/>
          <p:nvPr/>
        </p:nvSpPr>
        <p:spPr>
          <a:xfrm>
            <a:off x="7416780" y="5791193"/>
            <a:ext cx="1756229" cy="406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US" sz="1800" dirty="0">
                <a:latin typeface="Calibri" pitchFamily="18" charset="0"/>
                <a:cs typeface="Times New Roman" pitchFamily="18" charset="0"/>
              </a:rPr>
              <a:t>Receiver</a:t>
            </a:r>
            <a:r>
              <a:rPr lang="en-US" sz="1800" b="0" i="0" u="none" strike="noStrike" cap="none" dirty="0">
                <a:solidFill>
                  <a:srgbClr val="000000"/>
                </a:solidFill>
                <a:latin typeface="Calibri" pitchFamily="18" charset="0"/>
                <a:cs typeface="Times New Roman" pitchFamily="18" charset="0"/>
                <a:sym typeface="Arial"/>
              </a:rPr>
              <a:t>’s name</a:t>
            </a:r>
            <a:endParaRPr sz="1800" b="0" i="0" u="none" strike="noStrike" cap="none">
              <a:solidFill>
                <a:srgbClr val="000000"/>
              </a:solidFill>
              <a:latin typeface="Times New Roman" pitchFamily="18" charset="0"/>
              <a:cs typeface="Times New Roman" pitchFamily="18" charset="0"/>
              <a:sym typeface="Arial"/>
            </a:endParaRPr>
          </a:p>
        </p:txBody>
      </p:sp>
      <p:cxnSp>
        <p:nvCxnSpPr>
          <p:cNvPr id="84" name="Google Shape;121;p4">
            <a:extLst>
              <a:ext uri="{FF2B5EF4-FFF2-40B4-BE49-F238E27FC236}">
                <a16:creationId xmlns:a16="http://schemas.microsoft.com/office/drawing/2014/main" id="{A68C160D-7A60-81D6-710C-FBE0A5AC16DD}"/>
              </a:ext>
            </a:extLst>
          </p:cNvPr>
          <p:cNvCxnSpPr>
            <a:stCxn id="83" idx="3"/>
          </p:cNvCxnSpPr>
          <p:nvPr/>
        </p:nvCxnSpPr>
        <p:spPr>
          <a:xfrm flipV="1">
            <a:off x="9173009" y="5500916"/>
            <a:ext cx="1001504" cy="493479"/>
          </a:xfrm>
          <a:prstGeom prst="straightConnector1">
            <a:avLst/>
          </a:prstGeom>
          <a:noFill/>
          <a:ln w="9525" cap="flat" cmpd="sng">
            <a:solidFill>
              <a:srgbClr val="000000"/>
            </a:solidFill>
            <a:prstDash val="solid"/>
            <a:round/>
            <a:headEnd type="none" w="sm" len="sm"/>
            <a:tailEnd type="triangle" w="med" len="med"/>
          </a:ln>
        </p:spPr>
      </p:cxnSp>
      <p:sp>
        <p:nvSpPr>
          <p:cNvPr id="85" name="Google Shape;104;p4">
            <a:extLst>
              <a:ext uri="{FF2B5EF4-FFF2-40B4-BE49-F238E27FC236}">
                <a16:creationId xmlns:a16="http://schemas.microsoft.com/office/drawing/2014/main" id="{8F6F0283-0265-FC4F-280D-E8FFBDF8ACF4}"/>
              </a:ext>
            </a:extLst>
          </p:cNvPr>
          <p:cNvSpPr/>
          <p:nvPr/>
        </p:nvSpPr>
        <p:spPr>
          <a:xfrm>
            <a:off x="10168991" y="5154155"/>
            <a:ext cx="1195695" cy="375789"/>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en-IN" sz="1800" b="0" i="0" u="none" strike="noStrike" cap="none" dirty="0">
                <a:solidFill>
                  <a:srgbClr val="000000"/>
                </a:solidFill>
                <a:latin typeface="Calibri" pitchFamily="18" charset="0"/>
                <a:cs typeface="Times New Roman" pitchFamily="18" charset="0"/>
                <a:sym typeface="Arial"/>
              </a:rPr>
              <a:t>F(</a:t>
            </a:r>
            <a:r>
              <a:rPr lang="en-IN" sz="1800" b="0" i="0" u="none" strike="noStrike" cap="none" dirty="0" err="1">
                <a:solidFill>
                  <a:srgbClr val="000000"/>
                </a:solidFill>
                <a:latin typeface="Calibri" pitchFamily="18" charset="0"/>
                <a:cs typeface="Times New Roman" pitchFamily="18" charset="0"/>
                <a:sym typeface="Arial"/>
              </a:rPr>
              <a:t>s,r</a:t>
            </a:r>
            <a:r>
              <a:rPr lang="en-IN" sz="1800" b="0" i="0" u="none" strike="noStrike" cap="none" dirty="0">
                <a:solidFill>
                  <a:srgbClr val="000000"/>
                </a:solidFill>
                <a:latin typeface="Calibri" pitchFamily="18" charset="0"/>
                <a:cs typeface="Times New Roman" pitchFamily="18" charset="0"/>
                <a:sym typeface="Arial"/>
              </a:rPr>
              <a:t>)</a:t>
            </a:r>
            <a:endParaRPr sz="1800" b="0" i="0" u="none" strike="noStrike" cap="none">
              <a:solidFill>
                <a:srgbClr val="000000"/>
              </a:solidFill>
              <a:latin typeface="Times New Roman" pitchFamily="18" charset="0"/>
              <a:cs typeface="Times New Roman" pitchFamily="18" charset="0"/>
              <a:sym typeface="Arial"/>
            </a:endParaRPr>
          </a:p>
        </p:txBody>
      </p:sp>
      <p:cxnSp>
        <p:nvCxnSpPr>
          <p:cNvPr id="86" name="Google Shape;121;p4">
            <a:extLst>
              <a:ext uri="{FF2B5EF4-FFF2-40B4-BE49-F238E27FC236}">
                <a16:creationId xmlns:a16="http://schemas.microsoft.com/office/drawing/2014/main" id="{A68C160D-7A60-81D6-710C-FBE0A5AC16DD}"/>
              </a:ext>
            </a:extLst>
          </p:cNvPr>
          <p:cNvCxnSpPr>
            <a:stCxn id="85" idx="1"/>
          </p:cNvCxnSpPr>
          <p:nvPr/>
        </p:nvCxnSpPr>
        <p:spPr>
          <a:xfrm rot="10800000">
            <a:off x="9668141" y="5314240"/>
            <a:ext cx="500851" cy="27808"/>
          </a:xfrm>
          <a:prstGeom prst="straightConnector1">
            <a:avLst/>
          </a:prstGeom>
          <a:noFill/>
          <a:ln w="9525" cap="flat" cmpd="sng">
            <a:solidFill>
              <a:srgbClr val="000000"/>
            </a:solidFill>
            <a:prstDash val="solid"/>
            <a:round/>
            <a:headEnd type="none" w="sm" len="sm"/>
            <a:tailEnd type="triangle" w="med" len="med"/>
          </a:ln>
        </p:spPr>
      </p:cxnSp>
      <p:grpSp>
        <p:nvGrpSpPr>
          <p:cNvPr id="93" name="Google Shape;101;p4"/>
          <p:cNvGrpSpPr/>
          <p:nvPr/>
        </p:nvGrpSpPr>
        <p:grpSpPr>
          <a:xfrm>
            <a:off x="711199" y="1756229"/>
            <a:ext cx="10697029" cy="3917139"/>
            <a:chOff x="343355" y="-1985795"/>
            <a:chExt cx="6159885" cy="6405783"/>
          </a:xfrm>
        </p:grpSpPr>
        <p:sp>
          <p:nvSpPr>
            <p:cNvPr id="94" name="Google Shape;102;p4"/>
            <p:cNvSpPr/>
            <p:nvPr/>
          </p:nvSpPr>
          <p:spPr>
            <a:xfrm>
              <a:off x="385792" y="754162"/>
              <a:ext cx="1018478" cy="688005"/>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Message(m)</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95" name="Google Shape;103;p4"/>
            <p:cNvSpPr/>
            <p:nvPr/>
          </p:nvSpPr>
          <p:spPr>
            <a:xfrm>
              <a:off x="4866636" y="668052"/>
              <a:ext cx="1636604" cy="709613"/>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Communication channel</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96" name="Google Shape;104;p4"/>
            <p:cNvSpPr/>
            <p:nvPr/>
          </p:nvSpPr>
          <p:spPr>
            <a:xfrm>
              <a:off x="535590" y="-1985795"/>
              <a:ext cx="1128337" cy="61101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Common key (p)</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97" name="Google Shape;105;p4"/>
            <p:cNvSpPr/>
            <p:nvPr/>
          </p:nvSpPr>
          <p:spPr>
            <a:xfrm>
              <a:off x="652730" y="-423524"/>
              <a:ext cx="1195643" cy="618493"/>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F(</a:t>
              </a:r>
              <a:r>
                <a:rPr lang="en-IN" b="0" i="0" u="none" strike="noStrike" cap="none" dirty="0" err="1">
                  <a:solidFill>
                    <a:srgbClr val="000000"/>
                  </a:solidFill>
                  <a:latin typeface="Times New Roman" pitchFamily="18" charset="0"/>
                  <a:ea typeface="Arial"/>
                  <a:cs typeface="Times New Roman" pitchFamily="18" charset="0"/>
                  <a:sym typeface="Arial"/>
                </a:rPr>
                <a:t>m,p</a:t>
              </a:r>
              <a:r>
                <a:rPr lang="en-IN" b="0" i="0" u="none" strike="noStrike" cap="none" dirty="0">
                  <a:solidFill>
                    <a:srgbClr val="000000"/>
                  </a:solidFill>
                  <a:latin typeface="Times New Roman" pitchFamily="18" charset="0"/>
                  <a:ea typeface="Arial"/>
                  <a:cs typeface="Times New Roman" pitchFamily="18" charset="0"/>
                  <a:sym typeface="Arial"/>
                </a:rPr>
                <a:t>)</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98" name="Google Shape;106;p4"/>
            <p:cNvSpPr/>
            <p:nvPr/>
          </p:nvSpPr>
          <p:spPr>
            <a:xfrm>
              <a:off x="2355043" y="-572350"/>
              <a:ext cx="1080795" cy="788824"/>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Session key</a:t>
              </a:r>
              <a:r>
                <a:rPr lang="en-IN" dirty="0">
                  <a:solidFill>
                    <a:srgbClr val="000000"/>
                  </a:solidFill>
                  <a:latin typeface="Times New Roman" pitchFamily="18" charset="0"/>
                  <a:ea typeface="Arial"/>
                  <a:cs typeface="Times New Roman" pitchFamily="18" charset="0"/>
                  <a:sym typeface="Arial"/>
                </a:rPr>
                <a:t> </a:t>
              </a:r>
              <a:r>
                <a:rPr lang="en-IN" b="0" i="0" u="none" strike="noStrike" cap="none" dirty="0">
                  <a:solidFill>
                    <a:srgbClr val="000000"/>
                  </a:solidFill>
                  <a:latin typeface="Times New Roman" pitchFamily="18" charset="0"/>
                  <a:ea typeface="Arial"/>
                  <a:cs typeface="Times New Roman" pitchFamily="18" charset="0"/>
                  <a:sym typeface="Arial"/>
                </a:rPr>
                <a:t>(</a:t>
              </a:r>
              <a:r>
                <a:rPr lang="en-IN" b="0" i="0" u="none" strike="noStrike" cap="none" dirty="0" err="1">
                  <a:solidFill>
                    <a:srgbClr val="000000"/>
                  </a:solidFill>
                  <a:latin typeface="Times New Roman" pitchFamily="18" charset="0"/>
                  <a:ea typeface="Arial"/>
                  <a:cs typeface="Times New Roman" pitchFamily="18" charset="0"/>
                  <a:sym typeface="Arial"/>
                </a:rPr>
                <a:t>pk</a:t>
              </a:r>
              <a:r>
                <a:rPr lang="en-IN" b="0" i="0" u="none" strike="noStrike" cap="none" dirty="0">
                  <a:solidFill>
                    <a:srgbClr val="000000"/>
                  </a:solidFill>
                  <a:latin typeface="Times New Roman" pitchFamily="18" charset="0"/>
                  <a:ea typeface="Arial"/>
                  <a:cs typeface="Times New Roman" pitchFamily="18" charset="0"/>
                  <a:sym typeface="Arial"/>
                </a:rPr>
                <a:t>)</a:t>
              </a:r>
              <a:endParaRPr b="0" i="0" u="none" strike="noStrike" cap="none" dirty="0">
                <a:solidFill>
                  <a:srgbClr val="000000"/>
                </a:solidFill>
                <a:latin typeface="Times New Roman" pitchFamily="18" charset="0"/>
                <a:ea typeface="Arial"/>
                <a:cs typeface="Times New Roman" pitchFamily="18" charset="0"/>
                <a:sym typeface="Arial"/>
              </a:endParaRPr>
            </a:p>
          </p:txBody>
        </p:sp>
        <p:sp>
          <p:nvSpPr>
            <p:cNvPr id="99" name="Google Shape;107;p4"/>
            <p:cNvSpPr/>
            <p:nvPr/>
          </p:nvSpPr>
          <p:spPr>
            <a:xfrm>
              <a:off x="1996407" y="689549"/>
              <a:ext cx="978673" cy="795627"/>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F(</a:t>
              </a:r>
              <a:r>
                <a:rPr lang="en-IN" b="0" i="0" u="none" strike="noStrike" cap="none" dirty="0" err="1">
                  <a:solidFill>
                    <a:srgbClr val="000000"/>
                  </a:solidFill>
                  <a:latin typeface="Times New Roman" pitchFamily="18" charset="0"/>
                  <a:ea typeface="Arial"/>
                  <a:cs typeface="Times New Roman" pitchFamily="18" charset="0"/>
                  <a:sym typeface="Arial"/>
                </a:rPr>
                <a:t>m,pk</a:t>
              </a:r>
              <a:r>
                <a:rPr lang="en-IN" b="0" i="0" u="none" strike="noStrike" cap="none" dirty="0">
                  <a:solidFill>
                    <a:srgbClr val="000000"/>
                  </a:solidFill>
                  <a:latin typeface="Times New Roman" pitchFamily="18" charset="0"/>
                  <a:ea typeface="Arial"/>
                  <a:cs typeface="Times New Roman" pitchFamily="18" charset="0"/>
                  <a:sym typeface="Arial"/>
                </a:rPr>
                <a:t>)</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0" name="Google Shape;108;p4"/>
            <p:cNvSpPr/>
            <p:nvPr/>
          </p:nvSpPr>
          <p:spPr>
            <a:xfrm>
              <a:off x="3410977" y="711061"/>
              <a:ext cx="1200708" cy="666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dirty="0">
                  <a:latin typeface="Times New Roman" pitchFamily="18" charset="0"/>
                  <a:cs typeface="Times New Roman" pitchFamily="18" charset="0"/>
                </a:rPr>
                <a:t>Cypher</a:t>
              </a:r>
              <a:r>
                <a:rPr lang="en-IN" b="0" i="0" u="none" strike="noStrike" cap="none" dirty="0">
                  <a:solidFill>
                    <a:srgbClr val="000000"/>
                  </a:solidFill>
                  <a:latin typeface="Times New Roman" pitchFamily="18" charset="0"/>
                  <a:ea typeface="Arial"/>
                  <a:cs typeface="Times New Roman" pitchFamily="18" charset="0"/>
                  <a:sym typeface="Arial"/>
                </a:rPr>
                <a:t> Text (E)</a:t>
              </a:r>
              <a:endParaRPr b="0" i="0" u="none" strike="noStrike" cap="none" dirty="0">
                <a:solidFill>
                  <a:srgbClr val="000000"/>
                </a:solidFill>
                <a:latin typeface="Times New Roman" pitchFamily="18" charset="0"/>
                <a:ea typeface="Arial"/>
                <a:cs typeface="Times New Roman" pitchFamily="18" charset="0"/>
                <a:sym typeface="Arial"/>
              </a:endParaRPr>
            </a:p>
          </p:txBody>
        </p:sp>
        <p:sp>
          <p:nvSpPr>
            <p:cNvPr id="101" name="Google Shape;109;p4"/>
            <p:cNvSpPr/>
            <p:nvPr/>
          </p:nvSpPr>
          <p:spPr>
            <a:xfrm>
              <a:off x="2121082" y="2276058"/>
              <a:ext cx="928016" cy="649849"/>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F(</a:t>
              </a:r>
              <a:r>
                <a:rPr lang="en-IN" b="0" i="0" u="none" strike="noStrike" cap="none" dirty="0" err="1">
                  <a:solidFill>
                    <a:srgbClr val="000000"/>
                  </a:solidFill>
                  <a:latin typeface="Times New Roman" pitchFamily="18" charset="0"/>
                  <a:ea typeface="Arial"/>
                  <a:cs typeface="Times New Roman" pitchFamily="18" charset="0"/>
                  <a:sym typeface="Arial"/>
                </a:rPr>
                <a:t>pk,P</a:t>
              </a:r>
              <a:r>
                <a:rPr lang="en-IN" b="0" i="0" u="none" strike="noStrike" cap="none" dirty="0">
                  <a:solidFill>
                    <a:srgbClr val="000000"/>
                  </a:solidFill>
                  <a:latin typeface="Times New Roman" pitchFamily="18" charset="0"/>
                  <a:ea typeface="Arial"/>
                  <a:cs typeface="Times New Roman" pitchFamily="18" charset="0"/>
                  <a:sym typeface="Arial"/>
                </a:rPr>
                <a:t>)</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2" name="Google Shape;110;p4"/>
            <p:cNvSpPr/>
            <p:nvPr/>
          </p:nvSpPr>
          <p:spPr>
            <a:xfrm>
              <a:off x="1056494" y="3638592"/>
              <a:ext cx="1113401" cy="781396"/>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Session key (pk)</a:t>
              </a:r>
              <a:endParaRPr b="0" i="0" u="none" strike="noStrike" cap="none" dirty="0">
                <a:solidFill>
                  <a:srgbClr val="000000"/>
                </a:solidFill>
                <a:latin typeface="Times New Roman" pitchFamily="18" charset="0"/>
                <a:ea typeface="Arial"/>
                <a:cs typeface="Times New Roman" pitchFamily="18" charset="0"/>
                <a:sym typeface="Arial"/>
              </a:endParaRPr>
            </a:p>
          </p:txBody>
        </p:sp>
        <p:sp>
          <p:nvSpPr>
            <p:cNvPr id="103" name="Google Shape;111;p4"/>
            <p:cNvSpPr/>
            <p:nvPr/>
          </p:nvSpPr>
          <p:spPr>
            <a:xfrm>
              <a:off x="2843863" y="3531650"/>
              <a:ext cx="905742" cy="580593"/>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F(</a:t>
              </a:r>
              <a:r>
                <a:rPr lang="en-IN" b="0" i="0" u="none" strike="noStrike" cap="none" dirty="0" err="1">
                  <a:solidFill>
                    <a:srgbClr val="000000"/>
                  </a:solidFill>
                  <a:latin typeface="Times New Roman" pitchFamily="18" charset="0"/>
                  <a:ea typeface="Arial"/>
                  <a:cs typeface="Times New Roman" pitchFamily="18" charset="0"/>
                  <a:sym typeface="Arial"/>
                </a:rPr>
                <a:t>E,p</a:t>
              </a:r>
              <a:r>
                <a:rPr lang="en-IN" b="0" i="0" u="none" strike="noStrike" cap="none" dirty="0">
                  <a:solidFill>
                    <a:srgbClr val="000000"/>
                  </a:solidFill>
                  <a:latin typeface="Times New Roman" pitchFamily="18" charset="0"/>
                  <a:ea typeface="Arial"/>
                  <a:cs typeface="Times New Roman" pitchFamily="18" charset="0"/>
                  <a:sym typeface="Arial"/>
                </a:rPr>
                <a:t>)</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4" name="Google Shape;112;p4"/>
            <p:cNvSpPr/>
            <p:nvPr/>
          </p:nvSpPr>
          <p:spPr>
            <a:xfrm>
              <a:off x="4259365" y="3445639"/>
              <a:ext cx="1241845" cy="774122"/>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Common key (p)</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5" name="Google Shape;113;p4"/>
            <p:cNvSpPr/>
            <p:nvPr/>
          </p:nvSpPr>
          <p:spPr>
            <a:xfrm>
              <a:off x="3459993" y="2302305"/>
              <a:ext cx="1497113" cy="559089"/>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Encrypted Text (E)</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6" name="Google Shape;114;p4"/>
            <p:cNvSpPr/>
            <p:nvPr/>
          </p:nvSpPr>
          <p:spPr>
            <a:xfrm>
              <a:off x="5257591" y="2191659"/>
              <a:ext cx="994907" cy="691228"/>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Receiver</a:t>
              </a:r>
              <a:endParaRPr b="0" i="0" u="none" strike="noStrike" cap="none">
                <a:solidFill>
                  <a:srgbClr val="000000"/>
                </a:solidFill>
                <a:latin typeface="Times New Roman" pitchFamily="18" charset="0"/>
                <a:ea typeface="Arial"/>
                <a:cs typeface="Times New Roman" pitchFamily="18" charset="0"/>
                <a:sym typeface="Arial"/>
              </a:endParaRPr>
            </a:p>
          </p:txBody>
        </p:sp>
        <p:sp>
          <p:nvSpPr>
            <p:cNvPr id="107" name="Google Shape;115;p4"/>
            <p:cNvSpPr/>
            <p:nvPr/>
          </p:nvSpPr>
          <p:spPr>
            <a:xfrm>
              <a:off x="343355" y="2228004"/>
              <a:ext cx="1373432" cy="697906"/>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IN" b="0" i="0" u="none" strike="noStrike" cap="none" dirty="0">
                  <a:solidFill>
                    <a:srgbClr val="000000"/>
                  </a:solidFill>
                  <a:latin typeface="Times New Roman" pitchFamily="18" charset="0"/>
                  <a:ea typeface="Arial"/>
                  <a:cs typeface="Times New Roman" pitchFamily="18" charset="0"/>
                  <a:sym typeface="Arial"/>
                </a:rPr>
                <a:t>Original message</a:t>
              </a:r>
              <a:endParaRPr b="0" i="0" u="none" strike="noStrike" cap="none">
                <a:solidFill>
                  <a:srgbClr val="000000"/>
                </a:solidFill>
                <a:latin typeface="Times New Roman" pitchFamily="18" charset="0"/>
                <a:ea typeface="Arial"/>
                <a:cs typeface="Times New Roman" pitchFamily="18" charset="0"/>
                <a:sym typeface="Arial"/>
              </a:endParaRPr>
            </a:p>
          </p:txBody>
        </p:sp>
        <p:cxnSp>
          <p:nvCxnSpPr>
            <p:cNvPr id="108" name="Google Shape;116;p4"/>
            <p:cNvCxnSpPr/>
            <p:nvPr/>
          </p:nvCxnSpPr>
          <p:spPr>
            <a:xfrm>
              <a:off x="1412494" y="1141118"/>
              <a:ext cx="575690" cy="10753"/>
            </a:xfrm>
            <a:prstGeom prst="straightConnector1">
              <a:avLst/>
            </a:prstGeom>
            <a:noFill/>
            <a:ln w="9525" cap="flat" cmpd="sng">
              <a:solidFill>
                <a:srgbClr val="000000"/>
              </a:solidFill>
              <a:prstDash val="solid"/>
              <a:round/>
              <a:headEnd type="none" w="sm" len="sm"/>
              <a:tailEnd type="triangle" w="med" len="med"/>
            </a:ln>
          </p:spPr>
        </p:cxnSp>
        <p:cxnSp>
          <p:nvCxnSpPr>
            <p:cNvPr id="109" name="Google Shape;117;p4"/>
            <p:cNvCxnSpPr/>
            <p:nvPr/>
          </p:nvCxnSpPr>
          <p:spPr>
            <a:xfrm rot="5400000" flipH="1" flipV="1">
              <a:off x="796876" y="404641"/>
              <a:ext cx="522186" cy="108655"/>
            </a:xfrm>
            <a:prstGeom prst="straightConnector1">
              <a:avLst/>
            </a:prstGeom>
            <a:noFill/>
            <a:ln w="9525" cap="flat" cmpd="sng">
              <a:solidFill>
                <a:srgbClr val="000000"/>
              </a:solidFill>
              <a:prstDash val="solid"/>
              <a:round/>
              <a:headEnd type="none" w="sm" len="sm"/>
              <a:tailEnd type="triangle" w="med" len="med"/>
            </a:ln>
          </p:spPr>
        </p:cxnSp>
        <p:cxnSp>
          <p:nvCxnSpPr>
            <p:cNvPr id="110" name="Google Shape;118;p4"/>
            <p:cNvCxnSpPr/>
            <p:nvPr/>
          </p:nvCxnSpPr>
          <p:spPr>
            <a:xfrm>
              <a:off x="1835319" y="-87845"/>
              <a:ext cx="522327" cy="48365"/>
            </a:xfrm>
            <a:prstGeom prst="straightConnector1">
              <a:avLst/>
            </a:prstGeom>
            <a:noFill/>
            <a:ln w="9525" cap="flat" cmpd="sng">
              <a:solidFill>
                <a:srgbClr val="000000"/>
              </a:solidFill>
              <a:prstDash val="solid"/>
              <a:round/>
              <a:headEnd type="none" w="sm" len="sm"/>
              <a:tailEnd type="triangle" w="med" len="med"/>
            </a:ln>
          </p:spPr>
        </p:cxnSp>
        <p:cxnSp>
          <p:nvCxnSpPr>
            <p:cNvPr id="111" name="Google Shape;119;p4"/>
            <p:cNvCxnSpPr/>
            <p:nvPr/>
          </p:nvCxnSpPr>
          <p:spPr>
            <a:xfrm rot="10800000" flipV="1">
              <a:off x="2485744" y="235744"/>
              <a:ext cx="365974" cy="430068"/>
            </a:xfrm>
            <a:prstGeom prst="straightConnector1">
              <a:avLst/>
            </a:prstGeom>
            <a:noFill/>
            <a:ln w="9525" cap="flat" cmpd="sng">
              <a:solidFill>
                <a:srgbClr val="000000"/>
              </a:solidFill>
              <a:prstDash val="solid"/>
              <a:round/>
              <a:headEnd type="none" w="sm" len="sm"/>
              <a:tailEnd type="triangle" w="med" len="med"/>
            </a:ln>
          </p:spPr>
        </p:cxnSp>
        <p:cxnSp>
          <p:nvCxnSpPr>
            <p:cNvPr id="112" name="Google Shape;120;p4"/>
            <p:cNvCxnSpPr>
              <a:stCxn id="99" idx="3"/>
              <a:endCxn id="100" idx="1"/>
            </p:cNvCxnSpPr>
            <p:nvPr/>
          </p:nvCxnSpPr>
          <p:spPr>
            <a:xfrm flipV="1">
              <a:off x="2975080" y="1044360"/>
              <a:ext cx="435896" cy="43002"/>
            </a:xfrm>
            <a:prstGeom prst="straightConnector1">
              <a:avLst/>
            </a:prstGeom>
            <a:noFill/>
            <a:ln w="9525" cap="flat" cmpd="sng">
              <a:solidFill>
                <a:srgbClr val="000000"/>
              </a:solidFill>
              <a:prstDash val="solid"/>
              <a:round/>
              <a:headEnd type="none" w="sm" len="sm"/>
              <a:tailEnd type="triangle" w="med" len="med"/>
            </a:ln>
          </p:spPr>
        </p:cxnSp>
        <p:cxnSp>
          <p:nvCxnSpPr>
            <p:cNvPr id="113" name="Google Shape;121;p4"/>
            <p:cNvCxnSpPr>
              <a:endCxn id="97" idx="0"/>
            </p:cNvCxnSpPr>
            <p:nvPr/>
          </p:nvCxnSpPr>
          <p:spPr>
            <a:xfrm rot="16200000" flipH="1">
              <a:off x="667465" y="-1006612"/>
              <a:ext cx="945260" cy="220912"/>
            </a:xfrm>
            <a:prstGeom prst="straightConnector1">
              <a:avLst/>
            </a:prstGeom>
            <a:noFill/>
            <a:ln w="9525" cap="flat" cmpd="sng">
              <a:solidFill>
                <a:srgbClr val="000000"/>
              </a:solidFill>
              <a:prstDash val="solid"/>
              <a:round/>
              <a:headEnd type="none" w="sm" len="sm"/>
              <a:tailEnd type="triangle" w="med" len="med"/>
            </a:ln>
          </p:spPr>
        </p:cxnSp>
        <p:cxnSp>
          <p:nvCxnSpPr>
            <p:cNvPr id="115" name="Google Shape;123;p4"/>
            <p:cNvCxnSpPr>
              <a:endCxn id="106" idx="0"/>
            </p:cNvCxnSpPr>
            <p:nvPr/>
          </p:nvCxnSpPr>
          <p:spPr>
            <a:xfrm rot="16200000" flipH="1">
              <a:off x="5361393" y="1798008"/>
              <a:ext cx="783273" cy="4030"/>
            </a:xfrm>
            <a:prstGeom prst="straightConnector1">
              <a:avLst/>
            </a:prstGeom>
            <a:noFill/>
            <a:ln w="9525" cap="flat" cmpd="sng">
              <a:solidFill>
                <a:srgbClr val="000000"/>
              </a:solidFill>
              <a:prstDash val="solid"/>
              <a:round/>
              <a:headEnd type="none" w="sm" len="sm"/>
              <a:tailEnd type="triangle" w="med" len="med"/>
            </a:ln>
          </p:spPr>
        </p:cxnSp>
        <p:cxnSp>
          <p:nvCxnSpPr>
            <p:cNvPr id="116" name="Google Shape;124;p4"/>
            <p:cNvCxnSpPr/>
            <p:nvPr/>
          </p:nvCxnSpPr>
          <p:spPr>
            <a:xfrm rot="10800000" flipV="1">
              <a:off x="5082370" y="2903711"/>
              <a:ext cx="392828" cy="545916"/>
            </a:xfrm>
            <a:prstGeom prst="straightConnector1">
              <a:avLst/>
            </a:prstGeom>
            <a:noFill/>
            <a:ln w="9525" cap="flat" cmpd="sng">
              <a:solidFill>
                <a:srgbClr val="000000"/>
              </a:solidFill>
              <a:prstDash val="solid"/>
              <a:round/>
              <a:headEnd type="none" w="sm" len="sm"/>
              <a:tailEnd type="triangle" w="med" len="med"/>
            </a:ln>
          </p:spPr>
        </p:cxnSp>
        <p:cxnSp>
          <p:nvCxnSpPr>
            <p:cNvPr id="117" name="Google Shape;125;p4"/>
            <p:cNvCxnSpPr>
              <a:endCxn id="103" idx="3"/>
            </p:cNvCxnSpPr>
            <p:nvPr/>
          </p:nvCxnSpPr>
          <p:spPr>
            <a:xfrm rot="10800000">
              <a:off x="3749605" y="3821949"/>
              <a:ext cx="513677" cy="31184"/>
            </a:xfrm>
            <a:prstGeom prst="straightConnector1">
              <a:avLst/>
            </a:prstGeom>
            <a:noFill/>
            <a:ln w="9525" cap="flat" cmpd="sng">
              <a:solidFill>
                <a:srgbClr val="000000"/>
              </a:solidFill>
              <a:prstDash val="solid"/>
              <a:round/>
              <a:headEnd type="none" w="sm" len="sm"/>
              <a:tailEnd type="triangle" w="med" len="med"/>
            </a:ln>
          </p:spPr>
        </p:cxnSp>
        <p:cxnSp>
          <p:nvCxnSpPr>
            <p:cNvPr id="118" name="Google Shape;126;p4"/>
            <p:cNvCxnSpPr>
              <a:stCxn id="101" idx="1"/>
              <a:endCxn id="107" idx="3"/>
            </p:cNvCxnSpPr>
            <p:nvPr/>
          </p:nvCxnSpPr>
          <p:spPr>
            <a:xfrm rot="10800000">
              <a:off x="1716787" y="2576958"/>
              <a:ext cx="404295" cy="24025"/>
            </a:xfrm>
            <a:prstGeom prst="straightConnector1">
              <a:avLst/>
            </a:prstGeom>
            <a:noFill/>
            <a:ln w="9525" cap="flat" cmpd="sng">
              <a:solidFill>
                <a:srgbClr val="000000"/>
              </a:solidFill>
              <a:prstDash val="solid"/>
              <a:round/>
              <a:headEnd type="none" w="sm" len="sm"/>
              <a:tailEnd type="triangle" w="med" len="med"/>
            </a:ln>
          </p:spPr>
        </p:cxnSp>
        <p:cxnSp>
          <p:nvCxnSpPr>
            <p:cNvPr id="119" name="Google Shape;127;p4"/>
            <p:cNvCxnSpPr>
              <a:stCxn id="105" idx="1"/>
              <a:endCxn id="101" idx="3"/>
            </p:cNvCxnSpPr>
            <p:nvPr/>
          </p:nvCxnSpPr>
          <p:spPr>
            <a:xfrm rot="10800000" flipV="1">
              <a:off x="3049098" y="2581850"/>
              <a:ext cx="410895" cy="19133"/>
            </a:xfrm>
            <a:prstGeom prst="straightConnector1">
              <a:avLst/>
            </a:prstGeom>
            <a:noFill/>
            <a:ln w="9525" cap="flat" cmpd="sng">
              <a:solidFill>
                <a:srgbClr val="000000"/>
              </a:solidFill>
              <a:prstDash val="solid"/>
              <a:round/>
              <a:headEnd type="none" w="sm" len="sm"/>
              <a:tailEnd type="triangle" w="med" len="med"/>
            </a:ln>
          </p:spPr>
        </p:cxnSp>
        <p:cxnSp>
          <p:nvCxnSpPr>
            <p:cNvPr id="120" name="Google Shape;128;p4"/>
            <p:cNvCxnSpPr>
              <a:stCxn id="106" idx="1"/>
              <a:endCxn id="105" idx="3"/>
            </p:cNvCxnSpPr>
            <p:nvPr/>
          </p:nvCxnSpPr>
          <p:spPr>
            <a:xfrm rot="10800000" flipV="1">
              <a:off x="4957107" y="2537271"/>
              <a:ext cx="300485" cy="44577"/>
            </a:xfrm>
            <a:prstGeom prst="straightConnector1">
              <a:avLst/>
            </a:prstGeom>
            <a:noFill/>
            <a:ln w="9525" cap="flat" cmpd="sng">
              <a:solidFill>
                <a:srgbClr val="000000"/>
              </a:solidFill>
              <a:prstDash val="solid"/>
              <a:round/>
              <a:headEnd type="none" w="sm" len="sm"/>
              <a:tailEnd type="triangle" w="med" len="med"/>
            </a:ln>
          </p:spPr>
        </p:cxnSp>
        <p:cxnSp>
          <p:nvCxnSpPr>
            <p:cNvPr id="122" name="Google Shape;130;p4"/>
            <p:cNvCxnSpPr/>
            <p:nvPr/>
          </p:nvCxnSpPr>
          <p:spPr>
            <a:xfrm rot="10800000" flipV="1">
              <a:off x="2170317" y="3950695"/>
              <a:ext cx="648873" cy="114893"/>
            </a:xfrm>
            <a:prstGeom prst="straightConnector1">
              <a:avLst/>
            </a:prstGeom>
            <a:noFill/>
            <a:ln w="9525" cap="flat" cmpd="sng">
              <a:solidFill>
                <a:srgbClr val="000000"/>
              </a:solidFill>
              <a:prstDash val="solid"/>
              <a:round/>
              <a:headEnd type="none" w="sm" len="sm"/>
              <a:tailEnd type="triangle" w="med" len="med"/>
            </a:ln>
          </p:spPr>
        </p:cxnSp>
        <p:cxnSp>
          <p:nvCxnSpPr>
            <p:cNvPr id="123" name="Google Shape;131;p4"/>
            <p:cNvCxnSpPr>
              <a:stCxn id="102" idx="0"/>
            </p:cNvCxnSpPr>
            <p:nvPr/>
          </p:nvCxnSpPr>
          <p:spPr>
            <a:xfrm rot="5400000" flipH="1" flipV="1">
              <a:off x="1637536" y="2926840"/>
              <a:ext cx="687411" cy="736093"/>
            </a:xfrm>
            <a:prstGeom prst="straightConnector1">
              <a:avLst/>
            </a:prstGeom>
            <a:noFill/>
            <a:ln w="9525" cap="flat" cmpd="sng">
              <a:solidFill>
                <a:srgbClr val="000000"/>
              </a:solidFill>
              <a:prstDash val="solid"/>
              <a:round/>
              <a:headEnd type="none" w="sm" len="sm"/>
              <a:tailEnd type="triangle" w="med" len="med"/>
            </a:ln>
          </p:spPr>
        </p:cxnSp>
      </p:grpSp>
      <p:cxnSp>
        <p:nvCxnSpPr>
          <p:cNvPr id="246" name="Google Shape;124;p4"/>
          <p:cNvCxnSpPr/>
          <p:nvPr/>
        </p:nvCxnSpPr>
        <p:spPr>
          <a:xfrm rot="5400000">
            <a:off x="6412903" y="4519496"/>
            <a:ext cx="432288" cy="804840"/>
          </a:xfrm>
          <a:prstGeom prst="straightConnector1">
            <a:avLst/>
          </a:prstGeom>
          <a:noFill/>
          <a:ln w="9525" cap="flat" cmpd="sng">
            <a:solidFill>
              <a:srgbClr val="000000"/>
            </a:solidFill>
            <a:prstDash val="solid"/>
            <a:round/>
            <a:headEnd type="none" w="sm" len="sm"/>
            <a:tailEnd type="triangle" w="med" len="med"/>
          </a:ln>
        </p:spPr>
      </p:cxnSp>
      <p:sp>
        <p:nvSpPr>
          <p:cNvPr id="89" name="Google Shape;108;p4"/>
          <p:cNvSpPr/>
          <p:nvPr/>
        </p:nvSpPr>
        <p:spPr>
          <a:xfrm>
            <a:off x="8411416" y="1845072"/>
            <a:ext cx="1821155" cy="375615"/>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US" sz="1800" b="0" i="0" u="none" strike="noStrike" cap="none" dirty="0">
                <a:solidFill>
                  <a:srgbClr val="000000"/>
                </a:solidFill>
                <a:latin typeface="Calibri" pitchFamily="18" charset="0"/>
                <a:ea typeface="Arial"/>
                <a:cs typeface="Times New Roman" pitchFamily="18" charset="0"/>
                <a:sym typeface="Arial"/>
              </a:rPr>
              <a:t>Image</a:t>
            </a:r>
            <a:endParaRPr b="0" i="0" u="none" strike="noStrike" cap="none" dirty="0">
              <a:solidFill>
                <a:srgbClr val="000000"/>
              </a:solidFill>
              <a:latin typeface="Times New Roman" pitchFamily="18" charset="0"/>
              <a:ea typeface="Arial"/>
              <a:cs typeface="Times New Roman" pitchFamily="18" charset="0"/>
              <a:sym typeface="Arial"/>
            </a:endParaRPr>
          </a:p>
        </p:txBody>
      </p:sp>
      <p:sp>
        <p:nvSpPr>
          <p:cNvPr id="90" name="Google Shape;108;p4"/>
          <p:cNvSpPr/>
          <p:nvPr/>
        </p:nvSpPr>
        <p:spPr>
          <a:xfrm>
            <a:off x="8679539" y="2621584"/>
            <a:ext cx="1374280" cy="407626"/>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US" sz="1800" b="0" i="0" u="none" strike="noStrike" cap="none" dirty="0">
                <a:solidFill>
                  <a:srgbClr val="000000"/>
                </a:solidFill>
                <a:latin typeface="Calibri" pitchFamily="18" charset="0"/>
                <a:ea typeface="Arial"/>
                <a:cs typeface="Times New Roman" pitchFamily="18" charset="0"/>
                <a:sym typeface="Arial"/>
              </a:rPr>
              <a:t>F(</a:t>
            </a:r>
            <a:r>
              <a:rPr lang="en-US" sz="1800" b="0" i="0" u="none" strike="noStrike" cap="none" dirty="0" err="1">
                <a:solidFill>
                  <a:srgbClr val="000000"/>
                </a:solidFill>
                <a:latin typeface="Calibri" pitchFamily="18" charset="0"/>
                <a:ea typeface="Arial"/>
                <a:cs typeface="Times New Roman" pitchFamily="18" charset="0"/>
                <a:sym typeface="Arial"/>
              </a:rPr>
              <a:t>E,i</a:t>
            </a:r>
            <a:r>
              <a:rPr lang="en-US" sz="1800" b="0" i="0" u="none" strike="noStrike" cap="none" dirty="0">
                <a:solidFill>
                  <a:srgbClr val="000000"/>
                </a:solidFill>
                <a:latin typeface="Calibri" pitchFamily="18" charset="0"/>
                <a:ea typeface="Arial"/>
                <a:cs typeface="Times New Roman" pitchFamily="18" charset="0"/>
                <a:sym typeface="Arial"/>
              </a:rPr>
              <a:t>)</a:t>
            </a:r>
            <a:endParaRPr b="0" i="0" u="none" strike="noStrike" cap="none" dirty="0">
              <a:solidFill>
                <a:srgbClr val="000000"/>
              </a:solidFill>
              <a:latin typeface="Times New Roman" pitchFamily="18" charset="0"/>
              <a:ea typeface="Arial"/>
              <a:cs typeface="Times New Roman" pitchFamily="18" charset="0"/>
              <a:sym typeface="Arial"/>
            </a:endParaRPr>
          </a:p>
        </p:txBody>
      </p:sp>
      <p:cxnSp>
        <p:nvCxnSpPr>
          <p:cNvPr id="151" name="Google Shape;123;p4"/>
          <p:cNvCxnSpPr>
            <a:stCxn id="90" idx="2"/>
          </p:cNvCxnSpPr>
          <p:nvPr/>
        </p:nvCxnSpPr>
        <p:spPr>
          <a:xfrm rot="5400000">
            <a:off x="9173371" y="3217553"/>
            <a:ext cx="381650" cy="4967"/>
          </a:xfrm>
          <a:prstGeom prst="straightConnector1">
            <a:avLst/>
          </a:prstGeom>
          <a:noFill/>
          <a:ln w="9525" cap="flat" cmpd="sng">
            <a:solidFill>
              <a:srgbClr val="000000"/>
            </a:solidFill>
            <a:prstDash val="solid"/>
            <a:round/>
            <a:headEnd type="none" w="sm" len="sm"/>
            <a:tailEnd type="triangle" w="med" len="med"/>
          </a:ln>
        </p:spPr>
      </p:cxnSp>
      <p:cxnSp>
        <p:nvCxnSpPr>
          <p:cNvPr id="160" name="Google Shape;123;p4"/>
          <p:cNvCxnSpPr>
            <a:stCxn id="89" idx="2"/>
          </p:cNvCxnSpPr>
          <p:nvPr/>
        </p:nvCxnSpPr>
        <p:spPr>
          <a:xfrm rot="16200000" flipH="1">
            <a:off x="9134895" y="2407785"/>
            <a:ext cx="399143" cy="24945"/>
          </a:xfrm>
          <a:prstGeom prst="straightConnector1">
            <a:avLst/>
          </a:prstGeom>
          <a:noFill/>
          <a:ln w="9525" cap="flat" cmpd="sng">
            <a:solidFill>
              <a:srgbClr val="000000"/>
            </a:solidFill>
            <a:prstDash val="solid"/>
            <a:round/>
            <a:headEnd type="none" w="sm" len="sm"/>
            <a:tailEnd type="triangle" w="med" len="med"/>
          </a:ln>
        </p:spPr>
      </p:cxnSp>
      <p:cxnSp>
        <p:nvCxnSpPr>
          <p:cNvPr id="162" name="Google Shape;131;p4"/>
          <p:cNvCxnSpPr/>
          <p:nvPr/>
        </p:nvCxnSpPr>
        <p:spPr>
          <a:xfrm flipV="1">
            <a:off x="7373257" y="2997208"/>
            <a:ext cx="1328057" cy="428165"/>
          </a:xfrm>
          <a:prstGeom prst="straightConnector1">
            <a:avLst/>
          </a:prstGeom>
          <a:noFill/>
          <a:ln w="9525" cap="flat" cmpd="sng">
            <a:solidFill>
              <a:srgbClr val="000000"/>
            </a:solidFill>
            <a:prstDash val="solid"/>
            <a:round/>
            <a:headEnd type="none" w="sm" len="sm"/>
            <a:tailEnd type="triangle" w="med" len="med"/>
          </a:ln>
        </p:spPr>
      </p:cxnSp>
    </p:spTree>
    <p:extLst>
      <p:ext uri="{BB962C8B-B14F-4D97-AF65-F5344CB8AC3E}">
        <p14:creationId xmlns:p14="http://schemas.microsoft.com/office/powerpoint/2010/main" val="4072148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36" name="Google Shape;136;p5"/>
          <p:cNvSpPr txBox="1">
            <a:spLocks/>
          </p:cNvSpPr>
          <p:nvPr/>
        </p:nvSpPr>
        <p:spPr>
          <a:xfrm>
            <a:off x="707578" y="629558"/>
            <a:ext cx="10700652" cy="5509985"/>
          </a:xfrm>
          <a:prstGeom prst="rect">
            <a:avLst/>
          </a:prstGeom>
          <a:noFill/>
          <a:ln>
            <a:noFill/>
          </a:ln>
        </p:spPr>
        <p:txBody>
          <a:bodyPr spcFirstLastPara="1" vert="horz" wrap="square" lIns="91425" tIns="45700" rIns="91425" bIns="45700" rtlCol="0" anchor="ctr" anchorCtr="0">
            <a:normAutofit fontScale="85000" lnSpcReduction="20000"/>
          </a:bodyPr>
          <a:lstStyle/>
          <a:p>
            <a:pPr marL="0" marR="0" lvl="0" indent="0" algn="l" defTabSz="914400" rtl="0" eaLnBrk="1" fontAlgn="auto" latinLnBrk="0" hangingPunct="1">
              <a:lnSpc>
                <a:spcPct val="90000"/>
              </a:lnSpc>
              <a:spcBef>
                <a:spcPts val="0"/>
              </a:spcBef>
              <a:spcAft>
                <a:spcPts val="0"/>
              </a:spcAft>
              <a:buClr>
                <a:schemeClr val="dk1"/>
              </a:buClr>
              <a:buSzPts val="4400"/>
              <a:buFont typeface="Calibri"/>
              <a:buNone/>
              <a:tabLst/>
              <a:defRPr/>
            </a:pPr>
            <a:r>
              <a:rPr kumimoji="0" lang="en-IN" sz="5600" b="1" i="1" u="sng"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Cryptography </a:t>
            </a:r>
            <a:r>
              <a:rPr lang="en-IN" sz="5600" b="1" i="1" u="sng" dirty="0">
                <a:latin typeface="Times New Roman" pitchFamily="18" charset="0"/>
                <a:ea typeface="+mj-ea"/>
                <a:cs typeface="Times New Roman" pitchFamily="18" charset="0"/>
              </a:rPr>
              <a:t>A</a:t>
            </a:r>
            <a:r>
              <a:rPr kumimoji="0" lang="en-IN" sz="5600" b="1" i="1" u="sng" strike="noStrike" kern="1200" cap="none" spc="0" normalizeH="0" baseline="0" noProof="0" dirty="0" err="1">
                <a:ln>
                  <a:noFill/>
                </a:ln>
                <a:solidFill>
                  <a:schemeClr val="tx1"/>
                </a:solidFill>
                <a:effectLst/>
                <a:uLnTx/>
                <a:uFillTx/>
                <a:latin typeface="Times New Roman" pitchFamily="18" charset="0"/>
                <a:ea typeface="+mj-ea"/>
                <a:cs typeface="Times New Roman" pitchFamily="18" charset="0"/>
              </a:rPr>
              <a:t>lgorithm</a:t>
            </a:r>
            <a:r>
              <a:rPr kumimoji="0" lang="en-IN" sz="5600" b="1" i="1" u="sng"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a:t>
            </a:r>
          </a:p>
          <a:p>
            <a:pPr marL="0" marR="0" lvl="0" indent="0" algn="l" defTabSz="914400" rtl="0" eaLnBrk="1" fontAlgn="auto" latinLnBrk="0" hangingPunct="1">
              <a:lnSpc>
                <a:spcPct val="90000"/>
              </a:lnSpc>
              <a:spcBef>
                <a:spcPts val="0"/>
              </a:spcBef>
              <a:spcAft>
                <a:spcPts val="0"/>
              </a:spcAft>
              <a:buClr>
                <a:schemeClr val="dk1"/>
              </a:buClr>
              <a:buSzPts val="4400"/>
              <a:buFont typeface="Calibri"/>
              <a:buNone/>
              <a:tabLst/>
              <a:defRPr/>
            </a:pPr>
            <a:endParaRPr kumimoji="0" lang="en-IN" sz="1700" b="1" i="1" u="sng"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marL="0" marR="0" lvl="0" indent="0" algn="l" defTabSz="914400" rtl="0" eaLnBrk="1" fontAlgn="auto" latinLnBrk="0" hangingPunct="1">
              <a:lnSpc>
                <a:spcPct val="90000"/>
              </a:lnSpc>
              <a:spcBef>
                <a:spcPts val="0"/>
              </a:spcBef>
              <a:spcAft>
                <a:spcPts val="0"/>
              </a:spcAft>
              <a:buClr>
                <a:schemeClr val="dk1"/>
              </a:buClr>
              <a:buSzPts val="4400"/>
              <a:buFont typeface="Calibri"/>
              <a:buNone/>
              <a:tabLst/>
              <a:defRPr/>
            </a:pPr>
            <a:endParaRPr kumimoji="0" lang="en-IN" sz="1500" b="1" i="1" u="sng"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a:p>
            <a:pPr lvl="0" algn="just">
              <a:lnSpc>
                <a:spcPct val="120000"/>
              </a:lnSpc>
              <a:buClr>
                <a:schemeClr val="dk1"/>
              </a:buClr>
              <a:buSzPts val="4000"/>
              <a:defRPr/>
            </a:pPr>
            <a:r>
              <a:rPr lang="en-US" sz="4700" b="1" i="1" dirty="0">
                <a:latin typeface="Times New Roman" pitchFamily="18" charset="0"/>
                <a:ea typeface="Calibri"/>
                <a:cs typeface="Times New Roman" pitchFamily="18" charset="0"/>
                <a:sym typeface="Calibri"/>
              </a:rPr>
              <a:t>1.Session key generation</a:t>
            </a:r>
            <a:r>
              <a:rPr lang="en-US" sz="4700" b="1" i="1" dirty="0">
                <a:latin typeface="Times New Roman" pitchFamily="18" charset="0"/>
                <a:cs typeface="Times New Roman" pitchFamily="18" charset="0"/>
              </a:rPr>
              <a:t>:- </a:t>
            </a:r>
            <a:r>
              <a:rPr lang="en-US" sz="3300" dirty="0">
                <a:latin typeface="Times New Roman" pitchFamily="18" charset="0"/>
                <a:cs typeface="Times New Roman" pitchFamily="18" charset="0"/>
              </a:rPr>
              <a:t>First the message and common key will be compared and after that 3 cases will be found.</a:t>
            </a:r>
          </a:p>
          <a:p>
            <a:pPr marL="914400" lvl="0" indent="-324700" algn="just">
              <a:spcBef>
                <a:spcPts val="1200"/>
              </a:spcBef>
              <a:buClr>
                <a:schemeClr val="dk1"/>
              </a:buClr>
              <a:buSzPts val="2000"/>
              <a:buFont typeface="Calibri"/>
              <a:buChar char="●"/>
            </a:pPr>
            <a:r>
              <a:rPr lang="en-US" sz="2800" dirty="0">
                <a:latin typeface="Times New Roman" pitchFamily="18" charset="0"/>
                <a:cs typeface="Times New Roman" pitchFamily="18" charset="0"/>
              </a:rPr>
              <a:t>If password length is equal to message length, then the session key will be the common key which isn’t recommended at all.</a:t>
            </a:r>
          </a:p>
          <a:p>
            <a:pPr marL="914400" lvl="0" indent="-324700" algn="just">
              <a:lnSpc>
                <a:spcPct val="120000"/>
              </a:lnSpc>
              <a:spcBef>
                <a:spcPts val="1200"/>
              </a:spcBef>
              <a:buClr>
                <a:schemeClr val="dk1"/>
              </a:buClr>
              <a:buSzPts val="2000"/>
              <a:buFont typeface="Calibri"/>
              <a:buChar char="●"/>
            </a:pPr>
            <a:endParaRPr lang="en-US" sz="900" dirty="0">
              <a:latin typeface="Times New Roman" pitchFamily="18" charset="0"/>
              <a:cs typeface="Times New Roman" pitchFamily="18" charset="0"/>
            </a:endParaRPr>
          </a:p>
          <a:p>
            <a:pPr marL="914400" lvl="0" indent="-324700" algn="just">
              <a:spcBef>
                <a:spcPts val="1200"/>
              </a:spcBef>
              <a:buClr>
                <a:schemeClr val="dk1"/>
              </a:buClr>
              <a:buSzPts val="2000"/>
              <a:buFont typeface="Calibri"/>
              <a:buChar char="●"/>
            </a:pPr>
            <a:r>
              <a:rPr lang="en-US" sz="2800" dirty="0">
                <a:latin typeface="Times New Roman" pitchFamily="18" charset="0"/>
                <a:cs typeface="Times New Roman" pitchFamily="18" charset="0"/>
              </a:rPr>
              <a:t>If common key length is greater than message length, then each character will be subtracted from its next character just to make some different session key than common key</a:t>
            </a:r>
          </a:p>
          <a:p>
            <a:pPr marL="914400" lvl="0" indent="-324700" algn="just">
              <a:spcBef>
                <a:spcPts val="1200"/>
              </a:spcBef>
              <a:buClr>
                <a:schemeClr val="dk1"/>
              </a:buClr>
              <a:buSzPts val="2000"/>
              <a:buFont typeface="Calibri"/>
              <a:buChar char="●"/>
            </a:pPr>
            <a:endParaRPr lang="en-US" sz="1100" dirty="0">
              <a:latin typeface="Times New Roman" pitchFamily="18" charset="0"/>
              <a:cs typeface="Times New Roman" pitchFamily="18" charset="0"/>
            </a:endParaRPr>
          </a:p>
          <a:p>
            <a:pPr marL="914400" lvl="0" indent="-324700" algn="just">
              <a:spcBef>
                <a:spcPts val="1200"/>
              </a:spcBef>
              <a:buClr>
                <a:schemeClr val="dk1"/>
              </a:buClr>
              <a:buSzPts val="2000"/>
              <a:buFont typeface="Calibri"/>
              <a:buChar char="●"/>
            </a:pPr>
            <a:r>
              <a:rPr lang="en-US" sz="2800" dirty="0">
                <a:latin typeface="Times New Roman" pitchFamily="18" charset="0"/>
                <a:cs typeface="Times New Roman" pitchFamily="18" charset="0"/>
              </a:rPr>
              <a:t>If common key length is greater than message length, then each character will be added with its next character and append with the common key until the length of both common key and message will be equal.</a:t>
            </a:r>
            <a:r>
              <a:rPr lang="en-US" sz="2800" b="1" i="1" dirty="0">
                <a:solidFill>
                  <a:schemeClr val="dk1"/>
                </a:solidFill>
                <a:latin typeface="Times New Roman" pitchFamily="18" charset="0"/>
                <a:ea typeface="Calibri"/>
                <a:cs typeface="Times New Roman" pitchFamily="18" charset="0"/>
                <a:sym typeface="Calibri"/>
              </a:rPr>
              <a:t>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32091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617890" y="194904"/>
            <a:ext cx="10823511" cy="6032380"/>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r>
              <a:rPr lang="en-IN" sz="4000" b="1" i="1" dirty="0">
                <a:solidFill>
                  <a:schemeClr val="dk1"/>
                </a:solidFill>
                <a:latin typeface="Times New Roman" pitchFamily="18" charset="0"/>
                <a:ea typeface="Calibri"/>
                <a:cs typeface="Times New Roman" pitchFamily="18" charset="0"/>
                <a:sym typeface="Calibri"/>
              </a:rPr>
              <a:t>2. Encryption: - </a:t>
            </a:r>
            <a:endParaRPr>
              <a:latin typeface="Times New Roman" pitchFamily="18" charset="0"/>
              <a:cs typeface="Times New Roman" pitchFamily="18" charset="0"/>
            </a:endParaRPr>
          </a:p>
          <a:p>
            <a:pPr marL="914400" marR="0" lvl="0" indent="-324700" algn="just" rtl="0">
              <a:spcBef>
                <a:spcPts val="1200"/>
              </a:spcBef>
              <a:spcAft>
                <a:spcPts val="0"/>
              </a:spcAft>
              <a:buClr>
                <a:schemeClr val="dk1"/>
              </a:buClr>
              <a:buSzPts val="2000"/>
              <a:buFont typeface="Calibri"/>
              <a:buChar char="●"/>
            </a:pPr>
            <a:r>
              <a:rPr lang="en-IN" sz="2400" dirty="0">
                <a:solidFill>
                  <a:schemeClr val="dk1"/>
                </a:solidFill>
                <a:latin typeface="Times New Roman" pitchFamily="18" charset="0"/>
                <a:ea typeface="Calibri"/>
                <a:cs typeface="Times New Roman" pitchFamily="18" charset="0"/>
                <a:sym typeface="Calibri"/>
              </a:rPr>
              <a:t>Now for each character of massage we got one character from key we will simply add their ANSII value. </a:t>
            </a:r>
            <a:endParaRPr sz="2400">
              <a:latin typeface="Times New Roman" pitchFamily="18" charset="0"/>
              <a:cs typeface="Times New Roman" pitchFamily="18" charset="0"/>
            </a:endParaRPr>
          </a:p>
          <a:p>
            <a:pPr marL="914400" marR="0" lvl="0" indent="-324700" algn="just" rtl="0">
              <a:spcBef>
                <a:spcPts val="1200"/>
              </a:spcBef>
              <a:spcAft>
                <a:spcPts val="0"/>
              </a:spcAft>
              <a:buClr>
                <a:schemeClr val="dk1"/>
              </a:buClr>
              <a:buSzPts val="2000"/>
              <a:buFont typeface="Calibri"/>
              <a:buChar char="●"/>
            </a:pPr>
            <a:r>
              <a:rPr lang="en-IN" sz="2400" dirty="0">
                <a:solidFill>
                  <a:schemeClr val="dk1"/>
                </a:solidFill>
                <a:latin typeface="Times New Roman" pitchFamily="18" charset="0"/>
                <a:ea typeface="Calibri"/>
                <a:cs typeface="Times New Roman" pitchFamily="18" charset="0"/>
                <a:sym typeface="Calibri"/>
              </a:rPr>
              <a:t>Then we will take the remainder after dividing it with 128. </a:t>
            </a:r>
            <a:endParaRPr sz="2400">
              <a:latin typeface="Times New Roman" pitchFamily="18" charset="0"/>
              <a:cs typeface="Times New Roman" pitchFamily="18" charset="0"/>
            </a:endParaRPr>
          </a:p>
          <a:p>
            <a:pPr marL="914400" marR="0" lvl="0" indent="-324700" algn="just" rtl="0">
              <a:spcBef>
                <a:spcPts val="1200"/>
              </a:spcBef>
              <a:spcAft>
                <a:spcPts val="0"/>
              </a:spcAft>
              <a:buClr>
                <a:schemeClr val="dk1"/>
              </a:buClr>
              <a:buSzPts val="2000"/>
              <a:buFont typeface="Calibri"/>
              <a:buChar char="●"/>
            </a:pPr>
            <a:r>
              <a:rPr lang="en-IN" sz="2400" dirty="0">
                <a:solidFill>
                  <a:schemeClr val="dk1"/>
                </a:solidFill>
                <a:latin typeface="Times New Roman" pitchFamily="18" charset="0"/>
                <a:ea typeface="Calibri"/>
                <a:cs typeface="Times New Roman" pitchFamily="18" charset="0"/>
                <a:sym typeface="Calibri"/>
              </a:rPr>
              <a:t>Now we will add 32 with them. </a:t>
            </a:r>
            <a:endParaRPr sz="2400">
              <a:latin typeface="Times New Roman" pitchFamily="18" charset="0"/>
              <a:cs typeface="Times New Roman" pitchFamily="18" charset="0"/>
            </a:endParaRPr>
          </a:p>
          <a:p>
            <a:pPr marL="914400" marR="0" lvl="0" indent="-324700" algn="just" rtl="0">
              <a:spcBef>
                <a:spcPts val="1200"/>
              </a:spcBef>
              <a:spcAft>
                <a:spcPts val="0"/>
              </a:spcAft>
              <a:buClr>
                <a:schemeClr val="dk1"/>
              </a:buClr>
              <a:buSzPts val="2000"/>
              <a:buFont typeface="Calibri"/>
              <a:buChar char="●"/>
            </a:pPr>
            <a:r>
              <a:rPr lang="en-IN" sz="2400" dirty="0">
                <a:solidFill>
                  <a:schemeClr val="dk1"/>
                </a:solidFill>
                <a:latin typeface="Times New Roman" pitchFamily="18" charset="0"/>
                <a:ea typeface="Calibri"/>
                <a:cs typeface="Times New Roman" pitchFamily="18" charset="0"/>
                <a:sym typeface="Calibri"/>
              </a:rPr>
              <a:t>And if there is a space will keep the space there .</a:t>
            </a:r>
            <a:endParaRPr lang="en-US" sz="800" b="1" i="1" dirty="0">
              <a:solidFill>
                <a:schemeClr val="dk1"/>
              </a:solidFill>
              <a:latin typeface="Times New Roman" pitchFamily="18" charset="0"/>
              <a:ea typeface="Calibri"/>
              <a:cs typeface="Times New Roman" pitchFamily="18" charset="0"/>
              <a:sym typeface="Calibri"/>
            </a:endParaRPr>
          </a:p>
          <a:p>
            <a:pPr lvl="0" algn="just">
              <a:spcBef>
                <a:spcPts val="1200"/>
              </a:spcBef>
              <a:buClr>
                <a:prstClr val="black"/>
              </a:buClr>
              <a:buSzPts val="4000"/>
            </a:pPr>
            <a:r>
              <a:rPr lang="en-IN" sz="4000" b="1" i="1" dirty="0">
                <a:solidFill>
                  <a:prstClr val="black"/>
                </a:solidFill>
                <a:latin typeface="Times New Roman" pitchFamily="18" charset="0"/>
                <a:ea typeface="Calibri"/>
                <a:cs typeface="Times New Roman" pitchFamily="18" charset="0"/>
                <a:sym typeface="Calibri"/>
              </a:rPr>
              <a:t>3. </a:t>
            </a:r>
            <a:r>
              <a:rPr lang="en-US" sz="4000" b="1" i="1" dirty="0">
                <a:solidFill>
                  <a:schemeClr val="dk1"/>
                </a:solidFill>
                <a:latin typeface="Times New Roman" pitchFamily="18" charset="0"/>
                <a:ea typeface="Calibri"/>
                <a:cs typeface="Times New Roman" pitchFamily="18" charset="0"/>
                <a:sym typeface="Calibri"/>
              </a:rPr>
              <a:t>Decryption: -</a:t>
            </a:r>
          </a:p>
          <a:p>
            <a:pPr marL="914400" marR="0" lvl="0" indent="-324700" algn="just" rtl="0">
              <a:spcBef>
                <a:spcPts val="1200"/>
              </a:spcBef>
              <a:spcAft>
                <a:spcPts val="0"/>
              </a:spcAft>
              <a:buClr>
                <a:schemeClr val="dk1"/>
              </a:buClr>
              <a:buSzPts val="2000"/>
              <a:buFont typeface="Calibri"/>
              <a:buChar char="●"/>
            </a:pPr>
            <a:r>
              <a:rPr lang="en-US" sz="2400" dirty="0">
                <a:solidFill>
                  <a:schemeClr val="dk1"/>
                </a:solidFill>
                <a:latin typeface="Times New Roman" pitchFamily="18" charset="0"/>
                <a:ea typeface="Calibri"/>
                <a:cs typeface="Times New Roman" pitchFamily="18" charset="0"/>
                <a:sym typeface="Calibri"/>
              </a:rPr>
              <a:t>Now for each character of massage we got one character from key we will simply add their </a:t>
            </a:r>
            <a:r>
              <a:rPr lang="en-IN" sz="2400" dirty="0">
                <a:solidFill>
                  <a:schemeClr val="dk1"/>
                </a:solidFill>
                <a:latin typeface="Times New Roman" pitchFamily="18" charset="0"/>
                <a:ea typeface="Calibri"/>
                <a:cs typeface="Times New Roman" pitchFamily="18" charset="0"/>
                <a:sym typeface="Calibri"/>
              </a:rPr>
              <a:t>ANSII</a:t>
            </a:r>
            <a:r>
              <a:rPr lang="en-US" sz="2400" dirty="0">
                <a:solidFill>
                  <a:schemeClr val="dk1"/>
                </a:solidFill>
                <a:latin typeface="Times New Roman" pitchFamily="18" charset="0"/>
                <a:ea typeface="Calibri"/>
                <a:cs typeface="Times New Roman" pitchFamily="18" charset="0"/>
                <a:sym typeface="Calibri"/>
              </a:rPr>
              <a:t> value. </a:t>
            </a:r>
          </a:p>
          <a:p>
            <a:pPr marL="914400" marR="0" lvl="0" indent="-324700" algn="just" rtl="0">
              <a:spcBef>
                <a:spcPts val="1200"/>
              </a:spcBef>
              <a:spcAft>
                <a:spcPts val="0"/>
              </a:spcAft>
              <a:buClr>
                <a:schemeClr val="dk1"/>
              </a:buClr>
              <a:buSzPts val="2000"/>
              <a:buFont typeface="Calibri"/>
              <a:buChar char="●"/>
            </a:pPr>
            <a:r>
              <a:rPr lang="en-US" sz="2400" dirty="0">
                <a:solidFill>
                  <a:schemeClr val="dk1"/>
                </a:solidFill>
                <a:latin typeface="Times New Roman" pitchFamily="18" charset="0"/>
                <a:ea typeface="Calibri"/>
                <a:cs typeface="Times New Roman" pitchFamily="18" charset="0"/>
                <a:sym typeface="Calibri"/>
              </a:rPr>
              <a:t>Now we will subtract 32 from them. </a:t>
            </a:r>
          </a:p>
          <a:p>
            <a:pPr marL="914400" marR="0" lvl="0" indent="-324700" algn="just" rtl="0">
              <a:spcBef>
                <a:spcPts val="1200"/>
              </a:spcBef>
              <a:spcAft>
                <a:spcPts val="0"/>
              </a:spcAft>
              <a:buClr>
                <a:schemeClr val="dk1"/>
              </a:buClr>
              <a:buSzPts val="2000"/>
              <a:buFont typeface="Calibri"/>
              <a:buChar char="●"/>
            </a:pPr>
            <a:r>
              <a:rPr lang="en-US" sz="2400" dirty="0">
                <a:solidFill>
                  <a:schemeClr val="dk1"/>
                </a:solidFill>
                <a:latin typeface="Times New Roman" pitchFamily="18" charset="0"/>
                <a:ea typeface="Calibri"/>
                <a:cs typeface="Times New Roman" pitchFamily="18" charset="0"/>
                <a:sym typeface="Calibri"/>
              </a:rPr>
              <a:t>Then we will take the remainder after dividing the value with 128.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32091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522514" y="0"/>
            <a:ext cx="1084061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i="1" u="sng" dirty="0">
                <a:latin typeface="Times New Roman" panose="02020603050405020304" pitchFamily="18" charset="0"/>
                <a:cs typeface="Times New Roman" panose="02020603050405020304" pitchFamily="18" charset="0"/>
              </a:rPr>
              <a:t>Steganography Design:-</a:t>
            </a:r>
            <a:endParaRPr b="1" i="1" u="sng" dirty="0">
              <a:latin typeface="Times New Roman" panose="02020603050405020304" pitchFamily="18" charset="0"/>
              <a:cs typeface="Times New Roman" panose="02020603050405020304" pitchFamily="18" charset="0"/>
            </a:endParaRPr>
          </a:p>
        </p:txBody>
      </p:sp>
      <p:pic>
        <p:nvPicPr>
          <p:cNvPr id="149" name="Google Shape;149;p3"/>
          <p:cNvPicPr preferRelativeResize="0">
            <a:picLocks noGrp="1"/>
          </p:cNvPicPr>
          <p:nvPr>
            <p:ph type="body" idx="1"/>
          </p:nvPr>
        </p:nvPicPr>
        <p:blipFill rotWithShape="1">
          <a:blip r:embed="rId3">
            <a:alphaModFix/>
          </a:blip>
          <a:srcRect/>
          <a:stretch/>
        </p:blipFill>
        <p:spPr>
          <a:xfrm>
            <a:off x="1409116" y="1119188"/>
            <a:ext cx="7940351" cy="4962038"/>
          </a:xfrm>
          <a:prstGeom prst="rect">
            <a:avLst/>
          </a:prstGeom>
          <a:noFill/>
          <a:ln>
            <a:noFill/>
          </a:ln>
        </p:spPr>
      </p:pic>
      <p:sp>
        <p:nvSpPr>
          <p:cNvPr id="2" name="TextBox 1">
            <a:extLst>
              <a:ext uri="{FF2B5EF4-FFF2-40B4-BE49-F238E27FC236}">
                <a16:creationId xmlns:a16="http://schemas.microsoft.com/office/drawing/2014/main" id="{01B0163C-6DF3-EDD4-71F0-1792988FDC67}"/>
              </a:ext>
            </a:extLst>
          </p:cNvPr>
          <p:cNvSpPr txBox="1"/>
          <p:nvPr/>
        </p:nvSpPr>
        <p:spPr>
          <a:xfrm>
            <a:off x="695325" y="6257925"/>
            <a:ext cx="6238875" cy="338554"/>
          </a:xfrm>
          <a:prstGeom prst="rect">
            <a:avLst/>
          </a:prstGeom>
          <a:noFill/>
        </p:spPr>
        <p:txBody>
          <a:bodyPr wrap="square" rtlCol="0">
            <a:spAutoFit/>
          </a:bodyPr>
          <a:lstStyle/>
          <a:p>
            <a:r>
              <a:rPr lang="en-IN" sz="1600" b="1" i="1" dirty="0"/>
              <a:t>Let see the implementation…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617890" y="194904"/>
            <a:ext cx="10823511" cy="2523727"/>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r>
              <a:rPr lang="en-US" sz="4800" b="1" i="1" u="sng" dirty="0">
                <a:latin typeface="Times New Roman" pitchFamily="18" charset="0"/>
                <a:cs typeface="Times New Roman" pitchFamily="18" charset="0"/>
              </a:rPr>
              <a:t>Overview of Project</a:t>
            </a:r>
          </a:p>
          <a:p>
            <a:pPr marL="0" marR="0" lvl="0" indent="0" algn="just" rtl="0">
              <a:spcBef>
                <a:spcPts val="1200"/>
              </a:spcBef>
              <a:spcAft>
                <a:spcPts val="0"/>
              </a:spcAft>
              <a:buClr>
                <a:schemeClr val="dk1"/>
              </a:buClr>
              <a:buSzPts val="4000"/>
              <a:buFont typeface="Calibri"/>
              <a:buNone/>
            </a:pPr>
            <a:r>
              <a:rPr lang="en-US" sz="4000" b="1" dirty="0" err="1">
                <a:latin typeface="Times New Roman" pitchFamily="18" charset="0"/>
                <a:cs typeface="Times New Roman" pitchFamily="18" charset="0"/>
              </a:rPr>
              <a:t>SignUp</a:t>
            </a:r>
            <a:r>
              <a:rPr lang="en-US" sz="4000" b="1" dirty="0">
                <a:latin typeface="Times New Roman" pitchFamily="18" charset="0"/>
                <a:cs typeface="Times New Roman" pitchFamily="18" charset="0"/>
              </a:rPr>
              <a:t>:</a:t>
            </a:r>
          </a:p>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F5C1726B-A250-131F-5EE4-37265AF68326}"/>
              </a:ext>
            </a:extLst>
          </p:cNvPr>
          <p:cNvPicPr>
            <a:picLocks noChangeAspect="1"/>
          </p:cNvPicPr>
          <p:nvPr/>
        </p:nvPicPr>
        <p:blipFill>
          <a:blip r:embed="rId2"/>
          <a:stretch>
            <a:fillRect/>
          </a:stretch>
        </p:blipFill>
        <p:spPr>
          <a:xfrm>
            <a:off x="2708016" y="1491647"/>
            <a:ext cx="9108122" cy="5043623"/>
          </a:xfrm>
          <a:prstGeom prst="rect">
            <a:avLst/>
          </a:prstGeom>
        </p:spPr>
      </p:pic>
    </p:spTree>
    <p:extLst>
      <p:ext uri="{BB962C8B-B14F-4D97-AF65-F5344CB8AC3E}">
        <p14:creationId xmlns:p14="http://schemas.microsoft.com/office/powerpoint/2010/main" val="143209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E1E0-94B4-A09F-4B09-CE8199853829}"/>
            </a:ext>
          </a:extLst>
        </p:cNvPr>
        <p:cNvGrpSpPr/>
        <p:nvPr/>
      </p:nvGrpSpPr>
      <p:grpSpPr>
        <a:xfrm>
          <a:off x="0" y="0"/>
          <a:ext cx="0" cy="0"/>
          <a:chOff x="0" y="0"/>
          <a:chExt cx="0" cy="0"/>
        </a:xfrm>
      </p:grpSpPr>
      <p:sp>
        <p:nvSpPr>
          <p:cNvPr id="5" name="Google Shape;142;p6"/>
          <p:cNvSpPr txBox="1"/>
          <p:nvPr/>
        </p:nvSpPr>
        <p:spPr>
          <a:xfrm>
            <a:off x="869576" y="-340657"/>
            <a:ext cx="3567953" cy="2400617"/>
          </a:xfrm>
          <a:prstGeom prst="rect">
            <a:avLst/>
          </a:prstGeom>
          <a:noFill/>
          <a:ln>
            <a:noFill/>
          </a:ln>
        </p:spPr>
        <p:txBody>
          <a:bodyPr spcFirstLastPara="1" wrap="square" lIns="91425" tIns="45700" rIns="91425" bIns="45700" anchor="t" anchorCtr="0">
            <a:spAutoFit/>
          </a:bodyPr>
          <a:lstStyle/>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a:p>
            <a:pPr marL="0" marR="0" lvl="0" indent="0" algn="just" rtl="0">
              <a:spcBef>
                <a:spcPts val="1200"/>
              </a:spcBef>
              <a:spcAft>
                <a:spcPts val="0"/>
              </a:spcAft>
              <a:buClr>
                <a:schemeClr val="dk1"/>
              </a:buClr>
              <a:buSzPts val="4000"/>
              <a:buFont typeface="Calibri"/>
              <a:buNone/>
            </a:pPr>
            <a:r>
              <a:rPr lang="en-US" sz="4000" b="1" dirty="0" err="1">
                <a:latin typeface="Times New Roman" pitchFamily="18" charset="0"/>
                <a:cs typeface="Times New Roman" pitchFamily="18" charset="0"/>
              </a:rPr>
              <a:t>LogIn</a:t>
            </a:r>
            <a:r>
              <a:rPr lang="en-US" sz="4000" b="1" dirty="0">
                <a:latin typeface="Times New Roman" pitchFamily="18" charset="0"/>
                <a:cs typeface="Times New Roman" pitchFamily="18" charset="0"/>
              </a:rPr>
              <a:t>:</a:t>
            </a:r>
          </a:p>
          <a:p>
            <a:pPr marL="0" marR="0" lvl="0" indent="0" algn="just" rtl="0">
              <a:spcBef>
                <a:spcPts val="1200"/>
              </a:spcBef>
              <a:spcAft>
                <a:spcPts val="0"/>
              </a:spcAft>
              <a:buClr>
                <a:schemeClr val="dk1"/>
              </a:buClr>
              <a:buSzPts val="4000"/>
              <a:buFont typeface="Calibri"/>
              <a:buNone/>
            </a:pPr>
            <a:endParaRPr lang="en-US" sz="4000" b="1"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DB040DCE-F079-2B35-8A3F-8CB49D57E75E}"/>
              </a:ext>
            </a:extLst>
          </p:cNvPr>
          <p:cNvPicPr>
            <a:picLocks noChangeAspect="1"/>
          </p:cNvPicPr>
          <p:nvPr/>
        </p:nvPicPr>
        <p:blipFill>
          <a:blip r:embed="rId2"/>
          <a:stretch>
            <a:fillRect/>
          </a:stretch>
        </p:blipFill>
        <p:spPr>
          <a:xfrm>
            <a:off x="869576" y="1310560"/>
            <a:ext cx="9897036" cy="5303610"/>
          </a:xfrm>
          <a:prstGeom prst="rect">
            <a:avLst/>
          </a:prstGeom>
        </p:spPr>
      </p:pic>
    </p:spTree>
    <p:extLst>
      <p:ext uri="{BB962C8B-B14F-4D97-AF65-F5344CB8AC3E}">
        <p14:creationId xmlns:p14="http://schemas.microsoft.com/office/powerpoint/2010/main" val="1432091510"/>
      </p:ext>
    </p:extLst>
  </p:cSld>
  <p:clrMapOvr>
    <a:masterClrMapping/>
  </p:clrMapOvr>
</p:sld>
</file>

<file path=ppt/theme/theme1.xml><?xml version="1.0" encoding="utf-8"?>
<a:theme xmlns:a="http://schemas.openxmlformats.org/drawingml/2006/main" name="template">
  <a:themeElements>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0" i="0" u="none" strike="noStrike" cap="none" normalizeH="0" baseline="0" smtClean="0">
            <a:ln>
              <a:noFill/>
            </a:ln>
            <a:solidFill>
              <a:schemeClr val="bg1"/>
            </a:solidFill>
            <a:effectLst/>
            <a:latin typeface="Bebas"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0" i="0" u="none" strike="noStrike" cap="none" normalizeH="0" baseline="0" smtClean="0">
            <a:ln>
              <a:noFill/>
            </a:ln>
            <a:solidFill>
              <a:schemeClr val="bg1"/>
            </a:solidFill>
            <a:effectLst/>
            <a:latin typeface="Bebas" pitchFamily="2" charset="0"/>
            <a:ea typeface="굴림" charset="-127"/>
          </a:defRPr>
        </a:defPPr>
      </a:lstStyle>
    </a:lnDef>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0" i="0" u="none" strike="noStrike" cap="none" normalizeH="0" baseline="0" smtClean="0">
            <a:ln>
              <a:noFill/>
            </a:ln>
            <a:solidFill>
              <a:schemeClr val="bg1"/>
            </a:solidFill>
            <a:effectLst/>
            <a:latin typeface="Bebas"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0" i="0" u="none" strike="noStrike" cap="none" normalizeH="0" baseline="0" smtClean="0">
            <a:ln>
              <a:noFill/>
            </a:ln>
            <a:solidFill>
              <a:schemeClr val="bg1"/>
            </a:solidFill>
            <a:effectLst/>
            <a:latin typeface="Bebas"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Microware</Template>
  <TotalTime>977</TotalTime>
  <Words>1062</Words>
  <Application>Microsoft Office PowerPoint</Application>
  <PresentationFormat>Widescreen</PresentationFormat>
  <Paragraphs>141</Paragraphs>
  <Slides>20</Slides>
  <Notes>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Cambria Math</vt:lpstr>
      <vt:lpstr>Futura LT Book</vt:lpstr>
      <vt:lpstr>Times New Roman</vt:lpstr>
      <vt:lpstr>template</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Steganography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Ankan</dc:creator>
  <cp:lastModifiedBy>Sucharit Saha</cp:lastModifiedBy>
  <cp:revision>31</cp:revision>
  <dcterms:created xsi:type="dcterms:W3CDTF">2024-11-17T08:17:08Z</dcterms:created>
  <dcterms:modified xsi:type="dcterms:W3CDTF">2024-11-21T16:57:24Z</dcterms:modified>
</cp:coreProperties>
</file>